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51206400" cy="307244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ACE0"/>
    <a:srgbClr val="7ADFD5"/>
    <a:srgbClr val="ACD78E"/>
    <a:srgbClr val="FFDA62"/>
    <a:srgbClr val="F5B482"/>
    <a:srgbClr val="EF949E"/>
    <a:srgbClr val="F76902"/>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32"/>
    <p:restoredTop sz="95053"/>
  </p:normalViewPr>
  <p:slideViewPr>
    <p:cSldViewPr snapToGrid="0">
      <p:cViewPr>
        <p:scale>
          <a:sx n="27" d="100"/>
          <a:sy n="27" d="100"/>
        </p:scale>
        <p:origin x="4568" y="1312"/>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E27728-EA6D-7142-912C-FE828E180B6C}" type="datetimeFigureOut">
              <a:t>10/1/25</a:t>
            </a:fld>
            <a:endParaRPr lang="en-US"/>
          </a:p>
        </p:txBody>
      </p:sp>
      <p:sp>
        <p:nvSpPr>
          <p:cNvPr id="4" name="Slide Image Placeholder 3"/>
          <p:cNvSpPr>
            <a:spLocks noGrp="1" noRot="1" noChangeAspect="1"/>
          </p:cNvSpPr>
          <p:nvPr>
            <p:ph type="sldImg" idx="2"/>
          </p:nvPr>
        </p:nvSpPr>
        <p:spPr>
          <a:xfrm>
            <a:off x="857250" y="1143000"/>
            <a:ext cx="51435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CCFEC-53A8-4F46-8A51-5C029D7BD61C}" type="slidenum">
              <a:t>‹#›</a:t>
            </a:fld>
            <a:endParaRPr lang="en-US"/>
          </a:p>
        </p:txBody>
      </p:sp>
    </p:spTree>
    <p:extLst>
      <p:ext uri="{BB962C8B-B14F-4D97-AF65-F5344CB8AC3E}">
        <p14:creationId xmlns:p14="http://schemas.microsoft.com/office/powerpoint/2010/main" val="622402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7CCFEC-53A8-4F46-8A51-5C029D7BD61C}" type="slidenum">
              <a:t>1</a:t>
            </a:fld>
            <a:endParaRPr lang="en-US"/>
          </a:p>
        </p:txBody>
      </p:sp>
    </p:spTree>
    <p:extLst>
      <p:ext uri="{BB962C8B-B14F-4D97-AF65-F5344CB8AC3E}">
        <p14:creationId xmlns:p14="http://schemas.microsoft.com/office/powerpoint/2010/main" val="2002305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028290"/>
            <a:ext cx="38404800" cy="10696669"/>
          </a:xfrm>
        </p:spPr>
        <p:txBody>
          <a:bodyPr anchor="b"/>
          <a:lstStyle>
            <a:lvl1pPr algn="ctr">
              <a:defRPr sz="25200"/>
            </a:lvl1pPr>
          </a:lstStyle>
          <a:p>
            <a:r>
              <a:rPr lang="en-US" dirty="0"/>
              <a:t>Click to edit Master title style</a:t>
            </a:r>
          </a:p>
        </p:txBody>
      </p:sp>
      <p:sp>
        <p:nvSpPr>
          <p:cNvPr id="3" name="Subtitle 2"/>
          <p:cNvSpPr>
            <a:spLocks noGrp="1"/>
          </p:cNvSpPr>
          <p:nvPr>
            <p:ph type="subTitle" idx="1"/>
          </p:nvPr>
        </p:nvSpPr>
        <p:spPr>
          <a:xfrm>
            <a:off x="6400800" y="16137464"/>
            <a:ext cx="38404800" cy="741796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dirty="0"/>
              <a:t>Click to edit Master subtitle style</a:t>
            </a:r>
          </a:p>
        </p:txBody>
      </p:sp>
      <p:sp>
        <p:nvSpPr>
          <p:cNvPr id="4" name="Date Placeholder 3"/>
          <p:cNvSpPr>
            <a:spLocks noGrp="1"/>
          </p:cNvSpPr>
          <p:nvPr>
            <p:ph type="dt" sz="half" idx="10"/>
          </p:nvPr>
        </p:nvSpPr>
        <p:spPr/>
        <p:txBody>
          <a:bodyPr/>
          <a:lstStyle/>
          <a:p>
            <a:fld id="{5C957D19-E5FA-1040-87C8-5A83E6491CA1}" type="datetimeFigureOut">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A091-A9D5-B243-BC9A-33FB6DDF14BA}" type="slidenum">
              <a:t>‹#›</a:t>
            </a:fld>
            <a:endParaRPr lang="en-US"/>
          </a:p>
        </p:txBody>
      </p:sp>
    </p:spTree>
    <p:extLst>
      <p:ext uri="{BB962C8B-B14F-4D97-AF65-F5344CB8AC3E}">
        <p14:creationId xmlns:p14="http://schemas.microsoft.com/office/powerpoint/2010/main" val="3188659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C957D19-E5FA-1040-87C8-5A83E6491CA1}" type="datetimeFigureOut">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A091-A9D5-B243-BC9A-33FB6DDF14BA}" type="slidenum">
              <a:t>‹#›</a:t>
            </a:fld>
            <a:endParaRPr lang="en-US"/>
          </a:p>
        </p:txBody>
      </p:sp>
    </p:spTree>
    <p:extLst>
      <p:ext uri="{BB962C8B-B14F-4D97-AF65-F5344CB8AC3E}">
        <p14:creationId xmlns:p14="http://schemas.microsoft.com/office/powerpoint/2010/main" val="352651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635794"/>
            <a:ext cx="11041380" cy="2603757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520440" y="1635794"/>
            <a:ext cx="32484060" cy="2603757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C957D19-E5FA-1040-87C8-5A83E6491CA1}" type="datetimeFigureOut">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A091-A9D5-B243-BC9A-33FB6DDF14BA}" type="slidenum">
              <a:t>‹#›</a:t>
            </a:fld>
            <a:endParaRPr lang="en-US"/>
          </a:p>
        </p:txBody>
      </p:sp>
    </p:spTree>
    <p:extLst>
      <p:ext uri="{BB962C8B-B14F-4D97-AF65-F5344CB8AC3E}">
        <p14:creationId xmlns:p14="http://schemas.microsoft.com/office/powerpoint/2010/main" val="2582558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C957D19-E5FA-1040-87C8-5A83E6491CA1}" type="datetimeFigureOut">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A091-A9D5-B243-BC9A-33FB6DDF14BA}" type="slidenum">
              <a:t>‹#›</a:t>
            </a:fld>
            <a:endParaRPr lang="en-US"/>
          </a:p>
        </p:txBody>
      </p:sp>
    </p:spTree>
    <p:extLst>
      <p:ext uri="{BB962C8B-B14F-4D97-AF65-F5344CB8AC3E}">
        <p14:creationId xmlns:p14="http://schemas.microsoft.com/office/powerpoint/2010/main" val="1158039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7659787"/>
            <a:ext cx="44165520" cy="12780526"/>
          </a:xfrm>
        </p:spPr>
        <p:txBody>
          <a:bodyPr anchor="b"/>
          <a:lstStyle>
            <a:lvl1pPr>
              <a:defRPr sz="25200"/>
            </a:lvl1pPr>
          </a:lstStyle>
          <a:p>
            <a:r>
              <a:rPr lang="en-US" dirty="0"/>
              <a:t>Click to edit Master title style</a:t>
            </a:r>
          </a:p>
        </p:txBody>
      </p:sp>
      <p:sp>
        <p:nvSpPr>
          <p:cNvPr id="3" name="Text Placeholder 2"/>
          <p:cNvSpPr>
            <a:spLocks noGrp="1"/>
          </p:cNvSpPr>
          <p:nvPr>
            <p:ph type="body" idx="1"/>
          </p:nvPr>
        </p:nvSpPr>
        <p:spPr>
          <a:xfrm>
            <a:off x="3493770" y="20561221"/>
            <a:ext cx="44165520" cy="6720977"/>
          </a:xfrm>
        </p:spPr>
        <p:txBody>
          <a:bodyPr/>
          <a:lstStyle>
            <a:lvl1pPr marL="0" indent="0">
              <a:buNone/>
              <a:defRPr sz="10080">
                <a:solidFill>
                  <a:schemeClr val="tx1">
                    <a:tint val="82000"/>
                  </a:schemeClr>
                </a:solidFill>
              </a:defRPr>
            </a:lvl1pPr>
            <a:lvl2pPr marL="1920240" indent="0">
              <a:buNone/>
              <a:defRPr sz="8400">
                <a:solidFill>
                  <a:schemeClr val="tx1">
                    <a:tint val="82000"/>
                  </a:schemeClr>
                </a:solidFill>
              </a:defRPr>
            </a:lvl2pPr>
            <a:lvl3pPr marL="3840480" indent="0">
              <a:buNone/>
              <a:defRPr sz="7560">
                <a:solidFill>
                  <a:schemeClr val="tx1">
                    <a:tint val="82000"/>
                  </a:schemeClr>
                </a:solidFill>
              </a:defRPr>
            </a:lvl3pPr>
            <a:lvl4pPr marL="5760720" indent="0">
              <a:buNone/>
              <a:defRPr sz="6720">
                <a:solidFill>
                  <a:schemeClr val="tx1">
                    <a:tint val="82000"/>
                  </a:schemeClr>
                </a:solidFill>
              </a:defRPr>
            </a:lvl4pPr>
            <a:lvl5pPr marL="7680960" indent="0">
              <a:buNone/>
              <a:defRPr sz="6720">
                <a:solidFill>
                  <a:schemeClr val="tx1">
                    <a:tint val="82000"/>
                  </a:schemeClr>
                </a:solidFill>
              </a:defRPr>
            </a:lvl5pPr>
            <a:lvl6pPr marL="9601200" indent="0">
              <a:buNone/>
              <a:defRPr sz="6720">
                <a:solidFill>
                  <a:schemeClr val="tx1">
                    <a:tint val="82000"/>
                  </a:schemeClr>
                </a:solidFill>
              </a:defRPr>
            </a:lvl6pPr>
            <a:lvl7pPr marL="11521440" indent="0">
              <a:buNone/>
              <a:defRPr sz="6720">
                <a:solidFill>
                  <a:schemeClr val="tx1">
                    <a:tint val="82000"/>
                  </a:schemeClr>
                </a:solidFill>
              </a:defRPr>
            </a:lvl7pPr>
            <a:lvl8pPr marL="13441680" indent="0">
              <a:buNone/>
              <a:defRPr sz="6720">
                <a:solidFill>
                  <a:schemeClr val="tx1">
                    <a:tint val="82000"/>
                  </a:schemeClr>
                </a:solidFill>
              </a:defRPr>
            </a:lvl8pPr>
            <a:lvl9pPr marL="15361920" indent="0">
              <a:buNone/>
              <a:defRPr sz="6720">
                <a:solidFill>
                  <a:schemeClr val="tx1">
                    <a:tint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C957D19-E5FA-1040-87C8-5A83E6491CA1}" type="datetimeFigureOut">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6A091-A9D5-B243-BC9A-33FB6DDF14BA}" type="slidenum">
              <a:t>‹#›</a:t>
            </a:fld>
            <a:endParaRPr lang="en-US"/>
          </a:p>
        </p:txBody>
      </p:sp>
    </p:spTree>
    <p:extLst>
      <p:ext uri="{BB962C8B-B14F-4D97-AF65-F5344CB8AC3E}">
        <p14:creationId xmlns:p14="http://schemas.microsoft.com/office/powerpoint/2010/main" val="410128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520440" y="8178969"/>
            <a:ext cx="21762720" cy="194943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25923240" y="8178969"/>
            <a:ext cx="21762720" cy="194943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C957D19-E5FA-1040-87C8-5A83E6491CA1}" type="datetimeFigureOut">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6A091-A9D5-B243-BC9A-33FB6DDF14BA}" type="slidenum">
              <a:t>‹#›</a:t>
            </a:fld>
            <a:endParaRPr lang="en-US"/>
          </a:p>
        </p:txBody>
      </p:sp>
    </p:spTree>
    <p:extLst>
      <p:ext uri="{BB962C8B-B14F-4D97-AF65-F5344CB8AC3E}">
        <p14:creationId xmlns:p14="http://schemas.microsoft.com/office/powerpoint/2010/main" val="401381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635796"/>
            <a:ext cx="44165520" cy="5938645"/>
          </a:xfrm>
        </p:spPr>
        <p:txBody>
          <a:bodyPr/>
          <a:lstStyle/>
          <a:p>
            <a:r>
              <a:rPr lang="en-US" dirty="0"/>
              <a:t>Click to edit Master title style</a:t>
            </a:r>
          </a:p>
        </p:txBody>
      </p:sp>
      <p:sp>
        <p:nvSpPr>
          <p:cNvPr id="3" name="Text Placeholder 2"/>
          <p:cNvSpPr>
            <a:spLocks noGrp="1"/>
          </p:cNvSpPr>
          <p:nvPr>
            <p:ph type="body" idx="1"/>
          </p:nvPr>
        </p:nvSpPr>
        <p:spPr>
          <a:xfrm>
            <a:off x="3527112" y="7531766"/>
            <a:ext cx="21662705" cy="3691202"/>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dirty="0"/>
              <a:t>Click to edit Master text styles</a:t>
            </a:r>
          </a:p>
        </p:txBody>
      </p:sp>
      <p:sp>
        <p:nvSpPr>
          <p:cNvPr id="4" name="Content Placeholder 3"/>
          <p:cNvSpPr>
            <a:spLocks noGrp="1"/>
          </p:cNvSpPr>
          <p:nvPr>
            <p:ph sz="half" idx="2"/>
          </p:nvPr>
        </p:nvSpPr>
        <p:spPr>
          <a:xfrm>
            <a:off x="3527112" y="11222968"/>
            <a:ext cx="21662705" cy="165072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5923240" y="7531766"/>
            <a:ext cx="21769390" cy="3691202"/>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dirty="0"/>
              <a:t>Click to edit Master text styles</a:t>
            </a:r>
          </a:p>
        </p:txBody>
      </p:sp>
      <p:sp>
        <p:nvSpPr>
          <p:cNvPr id="6" name="Content Placeholder 5"/>
          <p:cNvSpPr>
            <a:spLocks noGrp="1"/>
          </p:cNvSpPr>
          <p:nvPr>
            <p:ph sz="quarter" idx="4"/>
          </p:nvPr>
        </p:nvSpPr>
        <p:spPr>
          <a:xfrm>
            <a:off x="25923240" y="11222968"/>
            <a:ext cx="21769390" cy="165072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C957D19-E5FA-1040-87C8-5A83E6491CA1}" type="datetimeFigureOut">
              <a:t>10/1/25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46A091-A9D5-B243-BC9A-33FB6DDF14BA}" type="slidenum">
              <a:t>‹#›</a:t>
            </a:fld>
            <a:endParaRPr lang="en-US"/>
          </a:p>
        </p:txBody>
      </p:sp>
    </p:spTree>
    <p:extLst>
      <p:ext uri="{BB962C8B-B14F-4D97-AF65-F5344CB8AC3E}">
        <p14:creationId xmlns:p14="http://schemas.microsoft.com/office/powerpoint/2010/main" val="1355573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5C957D19-E5FA-1040-87C8-5A83E6491CA1}" type="datetimeFigureOut">
              <a:t>10/1/25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46A091-A9D5-B243-BC9A-33FB6DDF14BA}" type="slidenum">
              <a:t>‹#›</a:t>
            </a:fld>
            <a:endParaRPr lang="en-US"/>
          </a:p>
        </p:txBody>
      </p:sp>
    </p:spTree>
    <p:extLst>
      <p:ext uri="{BB962C8B-B14F-4D97-AF65-F5344CB8AC3E}">
        <p14:creationId xmlns:p14="http://schemas.microsoft.com/office/powerpoint/2010/main" val="169819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957D19-E5FA-1040-87C8-5A83E6491CA1}" type="datetimeFigureOut">
              <a:t>10/1/25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46A091-A9D5-B243-BC9A-33FB6DDF14BA}" type="slidenum">
              <a:t>‹#›</a:t>
            </a:fld>
            <a:endParaRPr lang="en-US"/>
          </a:p>
        </p:txBody>
      </p:sp>
    </p:spTree>
    <p:extLst>
      <p:ext uri="{BB962C8B-B14F-4D97-AF65-F5344CB8AC3E}">
        <p14:creationId xmlns:p14="http://schemas.microsoft.com/office/powerpoint/2010/main" val="1780860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048298"/>
            <a:ext cx="16515395" cy="7169044"/>
          </a:xfrm>
        </p:spPr>
        <p:txBody>
          <a:bodyPr anchor="b"/>
          <a:lstStyle>
            <a:lvl1pPr>
              <a:defRPr sz="13440"/>
            </a:lvl1pPr>
          </a:lstStyle>
          <a:p>
            <a:r>
              <a:rPr lang="en-US" dirty="0"/>
              <a:t>Click to edit Master title style</a:t>
            </a:r>
          </a:p>
        </p:txBody>
      </p:sp>
      <p:sp>
        <p:nvSpPr>
          <p:cNvPr id="3" name="Content Placeholder 2"/>
          <p:cNvSpPr>
            <a:spLocks noGrp="1"/>
          </p:cNvSpPr>
          <p:nvPr>
            <p:ph idx="1"/>
          </p:nvPr>
        </p:nvSpPr>
        <p:spPr>
          <a:xfrm>
            <a:off x="21769390" y="4423758"/>
            <a:ext cx="25923240" cy="21834291"/>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527112" y="9217343"/>
            <a:ext cx="16515395" cy="17076267"/>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C957D19-E5FA-1040-87C8-5A83E6491CA1}" type="datetimeFigureOut">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6A091-A9D5-B243-BC9A-33FB6DDF14BA}" type="slidenum">
              <a:t>‹#›</a:t>
            </a:fld>
            <a:endParaRPr lang="en-US"/>
          </a:p>
        </p:txBody>
      </p:sp>
    </p:spTree>
    <p:extLst>
      <p:ext uri="{BB962C8B-B14F-4D97-AF65-F5344CB8AC3E}">
        <p14:creationId xmlns:p14="http://schemas.microsoft.com/office/powerpoint/2010/main" val="2867100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048298"/>
            <a:ext cx="16515395" cy="7169044"/>
          </a:xfrm>
        </p:spPr>
        <p:txBody>
          <a:bodyPr anchor="b"/>
          <a:lstStyle>
            <a:lvl1pPr>
              <a:defRPr sz="13440"/>
            </a:lvl1pPr>
          </a:lstStyle>
          <a:p>
            <a:r>
              <a:rPr lang="en-US" dirty="0"/>
              <a:t>Click to edit Master title style</a:t>
            </a:r>
          </a:p>
        </p:txBody>
      </p:sp>
      <p:sp>
        <p:nvSpPr>
          <p:cNvPr id="3" name="Picture Placeholder 2"/>
          <p:cNvSpPr>
            <a:spLocks noGrp="1" noChangeAspect="1"/>
          </p:cNvSpPr>
          <p:nvPr>
            <p:ph type="pic" idx="1"/>
          </p:nvPr>
        </p:nvSpPr>
        <p:spPr>
          <a:xfrm>
            <a:off x="21769390" y="4423758"/>
            <a:ext cx="25923240" cy="21834291"/>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dirty="0"/>
              <a:t>Click icon to add picture</a:t>
            </a:r>
          </a:p>
        </p:txBody>
      </p:sp>
      <p:sp>
        <p:nvSpPr>
          <p:cNvPr id="4" name="Text Placeholder 3"/>
          <p:cNvSpPr>
            <a:spLocks noGrp="1"/>
          </p:cNvSpPr>
          <p:nvPr>
            <p:ph type="body" sz="half" idx="2"/>
          </p:nvPr>
        </p:nvSpPr>
        <p:spPr>
          <a:xfrm>
            <a:off x="3527112" y="9217343"/>
            <a:ext cx="16515395" cy="17076267"/>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C957D19-E5FA-1040-87C8-5A83E6491CA1}" type="datetimeFigureOut">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46A091-A9D5-B243-BC9A-33FB6DDF14BA}" type="slidenum">
              <a:t>‹#›</a:t>
            </a:fld>
            <a:endParaRPr lang="en-US"/>
          </a:p>
        </p:txBody>
      </p:sp>
    </p:spTree>
    <p:extLst>
      <p:ext uri="{BB962C8B-B14F-4D97-AF65-F5344CB8AC3E}">
        <p14:creationId xmlns:p14="http://schemas.microsoft.com/office/powerpoint/2010/main" val="541136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635796"/>
            <a:ext cx="44165520" cy="59386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520440" y="8178969"/>
            <a:ext cx="44165520" cy="1949439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520440" y="28477039"/>
            <a:ext cx="11521440" cy="1635794"/>
          </a:xfrm>
          <a:prstGeom prst="rect">
            <a:avLst/>
          </a:prstGeom>
        </p:spPr>
        <p:txBody>
          <a:bodyPr vert="horz" lIns="91440" tIns="45720" rIns="91440" bIns="45720" rtlCol="0" anchor="ctr"/>
          <a:lstStyle>
            <a:lvl1pPr algn="l">
              <a:defRPr sz="5040">
                <a:solidFill>
                  <a:schemeClr val="tx1">
                    <a:tint val="82000"/>
                  </a:schemeClr>
                </a:solidFill>
              </a:defRPr>
            </a:lvl1pPr>
          </a:lstStyle>
          <a:p>
            <a:fld id="{5C957D19-E5FA-1040-87C8-5A83E6491CA1}" type="datetimeFigureOut">
              <a:t>10/1/25</a:t>
            </a:fld>
            <a:endParaRPr lang="en-US"/>
          </a:p>
        </p:txBody>
      </p:sp>
      <p:sp>
        <p:nvSpPr>
          <p:cNvPr id="5" name="Footer Placeholder 4"/>
          <p:cNvSpPr>
            <a:spLocks noGrp="1"/>
          </p:cNvSpPr>
          <p:nvPr>
            <p:ph type="ftr" sz="quarter" idx="3"/>
          </p:nvPr>
        </p:nvSpPr>
        <p:spPr>
          <a:xfrm>
            <a:off x="16962120" y="28477039"/>
            <a:ext cx="17282160" cy="1635794"/>
          </a:xfrm>
          <a:prstGeom prst="rect">
            <a:avLst/>
          </a:prstGeom>
        </p:spPr>
        <p:txBody>
          <a:bodyPr vert="horz" lIns="91440" tIns="45720" rIns="91440" bIns="45720" rtlCol="0" anchor="ctr"/>
          <a:lstStyle>
            <a:lvl1pPr algn="ctr">
              <a:defRPr sz="50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36164520" y="28477039"/>
            <a:ext cx="11521440" cy="1635794"/>
          </a:xfrm>
          <a:prstGeom prst="rect">
            <a:avLst/>
          </a:prstGeom>
        </p:spPr>
        <p:txBody>
          <a:bodyPr vert="horz" lIns="91440" tIns="45720" rIns="91440" bIns="45720" rtlCol="0" anchor="ctr"/>
          <a:lstStyle>
            <a:lvl1pPr algn="r">
              <a:defRPr sz="5040">
                <a:solidFill>
                  <a:schemeClr val="tx1">
                    <a:tint val="82000"/>
                  </a:schemeClr>
                </a:solidFill>
              </a:defRPr>
            </a:lvl1pPr>
          </a:lstStyle>
          <a:p>
            <a:fld id="{6E46A091-A9D5-B243-BC9A-33FB6DDF14BA}" type="slidenum">
              <a:t>‹#›</a:t>
            </a:fld>
            <a:endParaRPr lang="en-US"/>
          </a:p>
        </p:txBody>
      </p:sp>
    </p:spTree>
    <p:extLst>
      <p:ext uri="{BB962C8B-B14F-4D97-AF65-F5344CB8AC3E}">
        <p14:creationId xmlns:p14="http://schemas.microsoft.com/office/powerpoint/2010/main" val="6519909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jpg"/><Relationship Id="rId26" Type="http://schemas.openxmlformats.org/officeDocument/2006/relationships/image" Target="../media/image24.jpg"/><Relationship Id="rId39" Type="http://schemas.openxmlformats.org/officeDocument/2006/relationships/image" Target="../media/image37.png"/><Relationship Id="rId21" Type="http://schemas.openxmlformats.org/officeDocument/2006/relationships/image" Target="../media/image19.png"/><Relationship Id="rId34" Type="http://schemas.openxmlformats.org/officeDocument/2006/relationships/image" Target="../media/image32.png"/><Relationship Id="rId42" Type="http://schemas.openxmlformats.org/officeDocument/2006/relationships/image" Target="../media/image40.emf"/><Relationship Id="rId47" Type="http://schemas.openxmlformats.org/officeDocument/2006/relationships/image" Target="../media/image45.emf"/><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4.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emf"/><Relationship Id="rId5" Type="http://schemas.openxmlformats.org/officeDocument/2006/relationships/image" Target="../media/image3.jpg"/><Relationship Id="rId15" Type="http://schemas.openxmlformats.org/officeDocument/2006/relationships/image" Target="../media/image13.png"/><Relationship Id="rId23" Type="http://schemas.openxmlformats.org/officeDocument/2006/relationships/image" Target="../media/image21.jpg"/><Relationship Id="rId28" Type="http://schemas.openxmlformats.org/officeDocument/2006/relationships/image" Target="../media/image26.png"/><Relationship Id="rId36" Type="http://schemas.openxmlformats.org/officeDocument/2006/relationships/image" Target="../media/image34.png"/><Relationship Id="rId10" Type="http://schemas.openxmlformats.org/officeDocument/2006/relationships/image" Target="../media/image8.png"/><Relationship Id="rId19" Type="http://schemas.openxmlformats.org/officeDocument/2006/relationships/image" Target="../media/image17.jpg"/><Relationship Id="rId31" Type="http://schemas.openxmlformats.org/officeDocument/2006/relationships/image" Target="../media/image29.png"/><Relationship Id="rId44" Type="http://schemas.openxmlformats.org/officeDocument/2006/relationships/image" Target="../media/image42.emf"/><Relationship Id="rId4" Type="http://schemas.openxmlformats.org/officeDocument/2006/relationships/image" Target="../media/image2.emf"/><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emf"/><Relationship Id="rId48" Type="http://schemas.openxmlformats.org/officeDocument/2006/relationships/image" Target="../media/image46.emf"/><Relationship Id="rId8" Type="http://schemas.openxmlformats.org/officeDocument/2006/relationships/image" Target="../media/image6.png"/><Relationship Id="rId3" Type="http://schemas.openxmlformats.org/officeDocument/2006/relationships/image" Target="../media/image1.emf"/><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jp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emf"/><Relationship Id="rId20" Type="http://schemas.openxmlformats.org/officeDocument/2006/relationships/image" Target="../media/image18.jpg"/><Relationship Id="rId41"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icture 186">
            <a:extLst>
              <a:ext uri="{FF2B5EF4-FFF2-40B4-BE49-F238E27FC236}">
                <a16:creationId xmlns:a16="http://schemas.microsoft.com/office/drawing/2014/main" id="{A7CED076-C8D0-7288-2408-AB013C3DAE31}"/>
              </a:ext>
            </a:extLst>
          </p:cNvPr>
          <p:cNvPicPr>
            <a:picLocks noChangeAspect="1"/>
          </p:cNvPicPr>
          <p:nvPr/>
        </p:nvPicPr>
        <p:blipFill>
          <a:blip r:embed="rId3"/>
          <a:stretch>
            <a:fillRect/>
          </a:stretch>
        </p:blipFill>
        <p:spPr>
          <a:xfrm>
            <a:off x="14995863" y="24351677"/>
            <a:ext cx="21214674" cy="6385984"/>
          </a:xfrm>
          <a:prstGeom prst="rect">
            <a:avLst/>
          </a:prstGeom>
        </p:spPr>
      </p:pic>
      <p:pic>
        <p:nvPicPr>
          <p:cNvPr id="121" name="Picture 120">
            <a:extLst>
              <a:ext uri="{FF2B5EF4-FFF2-40B4-BE49-F238E27FC236}">
                <a16:creationId xmlns:a16="http://schemas.microsoft.com/office/drawing/2014/main" id="{712E4E14-FA79-488A-DDB1-D7A3BDF7F53C}"/>
              </a:ext>
            </a:extLst>
          </p:cNvPr>
          <p:cNvPicPr>
            <a:picLocks noChangeAspect="1"/>
          </p:cNvPicPr>
          <p:nvPr/>
        </p:nvPicPr>
        <p:blipFill>
          <a:blip r:embed="rId4"/>
          <a:stretch>
            <a:fillRect/>
          </a:stretch>
        </p:blipFill>
        <p:spPr>
          <a:xfrm>
            <a:off x="29597063" y="16602100"/>
            <a:ext cx="5651500" cy="3200400"/>
          </a:xfrm>
          <a:prstGeom prst="rect">
            <a:avLst/>
          </a:prstGeom>
        </p:spPr>
      </p:pic>
      <p:pic>
        <p:nvPicPr>
          <p:cNvPr id="49" name="Picture 48" descr="A logo of a tiger&#10;&#10;AI-generated content may be incorrect.">
            <a:extLst>
              <a:ext uri="{FF2B5EF4-FFF2-40B4-BE49-F238E27FC236}">
                <a16:creationId xmlns:a16="http://schemas.microsoft.com/office/drawing/2014/main" id="{7355CA19-4630-0E1E-4B11-402A3BA5CEBF}"/>
              </a:ext>
            </a:extLst>
          </p:cNvPr>
          <p:cNvPicPr>
            <a:picLocks noChangeAspect="1"/>
          </p:cNvPicPr>
          <p:nvPr/>
        </p:nvPicPr>
        <p:blipFill>
          <a:blip r:embed="rId5"/>
          <a:stretch>
            <a:fillRect/>
          </a:stretch>
        </p:blipFill>
        <p:spPr>
          <a:xfrm>
            <a:off x="23509274" y="29646881"/>
            <a:ext cx="3867233" cy="1067641"/>
          </a:xfrm>
          <a:prstGeom prst="rect">
            <a:avLst/>
          </a:prstGeom>
        </p:spPr>
      </p:pic>
      <p:sp>
        <p:nvSpPr>
          <p:cNvPr id="41" name="Rectangle 40">
            <a:extLst>
              <a:ext uri="{FF2B5EF4-FFF2-40B4-BE49-F238E27FC236}">
                <a16:creationId xmlns:a16="http://schemas.microsoft.com/office/drawing/2014/main" id="{D502DB7E-2382-A62E-7F95-36E2E459C305}"/>
              </a:ext>
            </a:extLst>
          </p:cNvPr>
          <p:cNvSpPr/>
          <p:nvPr/>
        </p:nvSpPr>
        <p:spPr>
          <a:xfrm>
            <a:off x="0" y="-34380"/>
            <a:ext cx="51206403" cy="8968325"/>
          </a:xfrm>
          <a:prstGeom prst="rect">
            <a:avLst/>
          </a:prstGeom>
          <a:gradFill flip="none" rotWithShape="1">
            <a:gsLst>
              <a:gs pos="0">
                <a:schemeClr val="accent1">
                  <a:lumMod val="5000"/>
                  <a:lumOff val="95000"/>
                  <a:alpha val="0"/>
                </a:schemeClr>
              </a:gs>
              <a:gs pos="100000">
                <a:schemeClr val="accent2">
                  <a:alpha val="56000"/>
                  <a:lumMod val="29000"/>
                  <a:lumOff val="7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orange letter&#10;&#10;AI-generated content may be incorrect.">
            <a:extLst>
              <a:ext uri="{FF2B5EF4-FFF2-40B4-BE49-F238E27FC236}">
                <a16:creationId xmlns:a16="http://schemas.microsoft.com/office/drawing/2014/main" id="{69B1AE9C-0AF7-6948-552D-9C2E60375DEE}"/>
              </a:ext>
            </a:extLst>
          </p:cNvPr>
          <p:cNvPicPr>
            <a:picLocks noChangeAspect="1"/>
          </p:cNvPicPr>
          <p:nvPr/>
        </p:nvPicPr>
        <p:blipFill>
          <a:blip r:embed="rId6"/>
          <a:stretch>
            <a:fillRect/>
          </a:stretch>
        </p:blipFill>
        <p:spPr>
          <a:xfrm>
            <a:off x="1033671" y="4688936"/>
            <a:ext cx="2700099" cy="1044179"/>
          </a:xfrm>
          <a:prstGeom prst="rect">
            <a:avLst/>
          </a:prstGeom>
        </p:spPr>
      </p:pic>
      <p:pic>
        <p:nvPicPr>
          <p:cNvPr id="7" name="Picture 6" descr="A close up of a logo&#10;&#10;AI-generated content may be incorrect.">
            <a:extLst>
              <a:ext uri="{FF2B5EF4-FFF2-40B4-BE49-F238E27FC236}">
                <a16:creationId xmlns:a16="http://schemas.microsoft.com/office/drawing/2014/main" id="{3D060DF8-0C69-701F-59EE-D2EF32A6D711}"/>
              </a:ext>
            </a:extLst>
          </p:cNvPr>
          <p:cNvPicPr>
            <a:picLocks noChangeAspect="1"/>
          </p:cNvPicPr>
          <p:nvPr/>
        </p:nvPicPr>
        <p:blipFill>
          <a:blip r:embed="rId7"/>
          <a:stretch>
            <a:fillRect/>
          </a:stretch>
        </p:blipFill>
        <p:spPr>
          <a:xfrm>
            <a:off x="3975967" y="4627609"/>
            <a:ext cx="2014553" cy="1343035"/>
          </a:xfrm>
          <a:prstGeom prst="rect">
            <a:avLst/>
          </a:prstGeom>
        </p:spPr>
      </p:pic>
      <p:pic>
        <p:nvPicPr>
          <p:cNvPr id="9" name="Picture 8" descr="A blue and yellow logo&#10;&#10;AI-generated content may be incorrect.">
            <a:extLst>
              <a:ext uri="{FF2B5EF4-FFF2-40B4-BE49-F238E27FC236}">
                <a16:creationId xmlns:a16="http://schemas.microsoft.com/office/drawing/2014/main" id="{8FEE4DD0-BCD4-284F-200D-0B91B2BA122E}"/>
              </a:ext>
            </a:extLst>
          </p:cNvPr>
          <p:cNvPicPr>
            <a:picLocks noChangeAspect="1"/>
          </p:cNvPicPr>
          <p:nvPr/>
        </p:nvPicPr>
        <p:blipFill>
          <a:blip r:embed="rId8"/>
          <a:stretch>
            <a:fillRect/>
          </a:stretch>
        </p:blipFill>
        <p:spPr>
          <a:xfrm>
            <a:off x="6232717" y="4169568"/>
            <a:ext cx="3502529" cy="1535275"/>
          </a:xfrm>
          <a:prstGeom prst="rect">
            <a:avLst/>
          </a:prstGeom>
        </p:spPr>
      </p:pic>
      <p:pic>
        <p:nvPicPr>
          <p:cNvPr id="13" name="Picture 12" descr="A red letters on a black background&#10;&#10;AI-generated content may be incorrect.">
            <a:extLst>
              <a:ext uri="{FF2B5EF4-FFF2-40B4-BE49-F238E27FC236}">
                <a16:creationId xmlns:a16="http://schemas.microsoft.com/office/drawing/2014/main" id="{FBED1BD4-9AE0-D5EB-B3EF-4CE78FAE3A8E}"/>
              </a:ext>
            </a:extLst>
          </p:cNvPr>
          <p:cNvPicPr>
            <a:picLocks noChangeAspect="1"/>
          </p:cNvPicPr>
          <p:nvPr/>
        </p:nvPicPr>
        <p:blipFill>
          <a:blip r:embed="rId9"/>
          <a:srcRect t="-1" r="64014" b="-7262"/>
          <a:stretch>
            <a:fillRect/>
          </a:stretch>
        </p:blipFill>
        <p:spPr>
          <a:xfrm>
            <a:off x="36092803" y="4485698"/>
            <a:ext cx="1431903" cy="1123691"/>
          </a:xfrm>
          <a:prstGeom prst="rect">
            <a:avLst/>
          </a:prstGeom>
        </p:spPr>
      </p:pic>
      <p:pic>
        <p:nvPicPr>
          <p:cNvPr id="19" name="Picture 18" descr="A green and black logo&#10;&#10;AI-generated content may be incorrect.">
            <a:extLst>
              <a:ext uri="{FF2B5EF4-FFF2-40B4-BE49-F238E27FC236}">
                <a16:creationId xmlns:a16="http://schemas.microsoft.com/office/drawing/2014/main" id="{5E86462E-CE1D-7A36-D096-8B4FAC5BDA06}"/>
              </a:ext>
            </a:extLst>
          </p:cNvPr>
          <p:cNvPicPr>
            <a:picLocks noChangeAspect="1"/>
          </p:cNvPicPr>
          <p:nvPr/>
        </p:nvPicPr>
        <p:blipFill>
          <a:blip r:embed="rId10"/>
          <a:stretch>
            <a:fillRect/>
          </a:stretch>
        </p:blipFill>
        <p:spPr>
          <a:xfrm>
            <a:off x="10024362" y="4450205"/>
            <a:ext cx="1431903" cy="1431903"/>
          </a:xfrm>
          <a:prstGeom prst="rect">
            <a:avLst/>
          </a:prstGeom>
        </p:spPr>
      </p:pic>
      <p:pic>
        <p:nvPicPr>
          <p:cNvPr id="21" name="Picture 20" descr="A black background with a black square&#10;&#10;AI-generated content may be incorrect.">
            <a:extLst>
              <a:ext uri="{FF2B5EF4-FFF2-40B4-BE49-F238E27FC236}">
                <a16:creationId xmlns:a16="http://schemas.microsoft.com/office/drawing/2014/main" id="{CFE39084-F75D-E954-F0C5-30832A267BC9}"/>
              </a:ext>
            </a:extLst>
          </p:cNvPr>
          <p:cNvPicPr>
            <a:picLocks noChangeAspect="1"/>
          </p:cNvPicPr>
          <p:nvPr/>
        </p:nvPicPr>
        <p:blipFill>
          <a:blip r:embed="rId11"/>
          <a:stretch>
            <a:fillRect/>
          </a:stretch>
        </p:blipFill>
        <p:spPr>
          <a:xfrm>
            <a:off x="11739872" y="4568322"/>
            <a:ext cx="5819069" cy="1041067"/>
          </a:xfrm>
          <a:prstGeom prst="rect">
            <a:avLst/>
          </a:prstGeom>
        </p:spPr>
      </p:pic>
      <p:pic>
        <p:nvPicPr>
          <p:cNvPr id="23" name="Picture 22" descr="A purple dots on a black background&#10;&#10;AI-generated content may be incorrect.">
            <a:extLst>
              <a:ext uri="{FF2B5EF4-FFF2-40B4-BE49-F238E27FC236}">
                <a16:creationId xmlns:a16="http://schemas.microsoft.com/office/drawing/2014/main" id="{5610495F-3049-35D8-2570-F6507CDBF3F3}"/>
              </a:ext>
            </a:extLst>
          </p:cNvPr>
          <p:cNvPicPr>
            <a:picLocks noChangeAspect="1"/>
          </p:cNvPicPr>
          <p:nvPr/>
        </p:nvPicPr>
        <p:blipFill>
          <a:blip r:embed="rId12"/>
          <a:stretch>
            <a:fillRect/>
          </a:stretch>
        </p:blipFill>
        <p:spPr>
          <a:xfrm>
            <a:off x="295314" y="270435"/>
            <a:ext cx="6491902" cy="2921356"/>
          </a:xfrm>
          <a:prstGeom prst="rect">
            <a:avLst/>
          </a:prstGeom>
        </p:spPr>
      </p:pic>
      <p:pic>
        <p:nvPicPr>
          <p:cNvPr id="25" name="Picture 24" descr="Blue text on a black background&#10;&#10;AI-generated content may be incorrect.">
            <a:extLst>
              <a:ext uri="{FF2B5EF4-FFF2-40B4-BE49-F238E27FC236}">
                <a16:creationId xmlns:a16="http://schemas.microsoft.com/office/drawing/2014/main" id="{0353E764-1676-8CF9-512B-0F878FCA0FF9}"/>
              </a:ext>
            </a:extLst>
          </p:cNvPr>
          <p:cNvPicPr>
            <a:picLocks noChangeAspect="1"/>
          </p:cNvPicPr>
          <p:nvPr/>
        </p:nvPicPr>
        <p:blipFill>
          <a:blip r:embed="rId13"/>
          <a:stretch>
            <a:fillRect/>
          </a:stretch>
        </p:blipFill>
        <p:spPr>
          <a:xfrm>
            <a:off x="23864562" y="4395172"/>
            <a:ext cx="7010148" cy="1473226"/>
          </a:xfrm>
          <a:prstGeom prst="rect">
            <a:avLst/>
          </a:prstGeom>
        </p:spPr>
      </p:pic>
      <p:pic>
        <p:nvPicPr>
          <p:cNvPr id="27" name="Picture 26" descr="A blue letter on a black background&#10;&#10;AI-generated content may be incorrect.">
            <a:extLst>
              <a:ext uri="{FF2B5EF4-FFF2-40B4-BE49-F238E27FC236}">
                <a16:creationId xmlns:a16="http://schemas.microsoft.com/office/drawing/2014/main" id="{C61545E6-B6E3-CC18-0C56-751D4DF73540}"/>
              </a:ext>
            </a:extLst>
          </p:cNvPr>
          <p:cNvPicPr>
            <a:picLocks noChangeAspect="1"/>
          </p:cNvPicPr>
          <p:nvPr/>
        </p:nvPicPr>
        <p:blipFill>
          <a:blip r:embed="rId14"/>
          <a:stretch>
            <a:fillRect/>
          </a:stretch>
        </p:blipFill>
        <p:spPr>
          <a:xfrm>
            <a:off x="31054438" y="4379773"/>
            <a:ext cx="3678561" cy="1347848"/>
          </a:xfrm>
          <a:prstGeom prst="rect">
            <a:avLst/>
          </a:prstGeom>
        </p:spPr>
      </p:pic>
      <p:pic>
        <p:nvPicPr>
          <p:cNvPr id="28" name="Picture 27" descr="A red letters on a black background&#10;&#10;AI-generated content may be incorrect.">
            <a:extLst>
              <a:ext uri="{FF2B5EF4-FFF2-40B4-BE49-F238E27FC236}">
                <a16:creationId xmlns:a16="http://schemas.microsoft.com/office/drawing/2014/main" id="{09187880-2FB3-F321-F238-0A7A94501EC3}"/>
              </a:ext>
            </a:extLst>
          </p:cNvPr>
          <p:cNvPicPr>
            <a:picLocks noChangeAspect="1"/>
          </p:cNvPicPr>
          <p:nvPr/>
        </p:nvPicPr>
        <p:blipFill>
          <a:blip r:embed="rId9"/>
          <a:srcRect l="34789"/>
          <a:stretch>
            <a:fillRect/>
          </a:stretch>
        </p:blipFill>
        <p:spPr>
          <a:xfrm>
            <a:off x="37317910" y="4285269"/>
            <a:ext cx="3168433" cy="1279219"/>
          </a:xfrm>
          <a:prstGeom prst="rect">
            <a:avLst/>
          </a:prstGeom>
        </p:spPr>
      </p:pic>
      <p:pic>
        <p:nvPicPr>
          <p:cNvPr id="29" name="Picture 28" descr="A black text on a black background&#10;&#10;AI-generated content may be incorrect.">
            <a:extLst>
              <a:ext uri="{FF2B5EF4-FFF2-40B4-BE49-F238E27FC236}">
                <a16:creationId xmlns:a16="http://schemas.microsoft.com/office/drawing/2014/main" id="{E0D0A0EA-8AC4-ACEF-46BC-48B419C04A68}"/>
              </a:ext>
            </a:extLst>
          </p:cNvPr>
          <p:cNvPicPr>
            <a:picLocks noChangeAspect="1"/>
          </p:cNvPicPr>
          <p:nvPr/>
        </p:nvPicPr>
        <p:blipFill>
          <a:blip r:embed="rId15"/>
          <a:stretch>
            <a:fillRect/>
          </a:stretch>
        </p:blipFill>
        <p:spPr>
          <a:xfrm>
            <a:off x="40666071" y="4386125"/>
            <a:ext cx="4671397" cy="1158654"/>
          </a:xfrm>
          <a:prstGeom prst="rect">
            <a:avLst/>
          </a:prstGeom>
        </p:spPr>
      </p:pic>
      <p:pic>
        <p:nvPicPr>
          <p:cNvPr id="32" name="Picture 31" descr="A yellow letter on a black background&#10;&#10;AI-generated content may be incorrect.">
            <a:extLst>
              <a:ext uri="{FF2B5EF4-FFF2-40B4-BE49-F238E27FC236}">
                <a16:creationId xmlns:a16="http://schemas.microsoft.com/office/drawing/2014/main" id="{96E86167-69D9-49A2-F7A5-A8C01BCF6779}"/>
              </a:ext>
            </a:extLst>
          </p:cNvPr>
          <p:cNvPicPr>
            <a:picLocks noChangeAspect="1"/>
          </p:cNvPicPr>
          <p:nvPr/>
        </p:nvPicPr>
        <p:blipFill>
          <a:blip r:embed="rId16"/>
          <a:stretch>
            <a:fillRect/>
          </a:stretch>
        </p:blipFill>
        <p:spPr>
          <a:xfrm>
            <a:off x="17738669" y="4540354"/>
            <a:ext cx="5945837" cy="1018500"/>
          </a:xfrm>
          <a:prstGeom prst="rect">
            <a:avLst/>
          </a:prstGeom>
        </p:spPr>
      </p:pic>
      <p:cxnSp>
        <p:nvCxnSpPr>
          <p:cNvPr id="34" name="Straight Connector 33">
            <a:extLst>
              <a:ext uri="{FF2B5EF4-FFF2-40B4-BE49-F238E27FC236}">
                <a16:creationId xmlns:a16="http://schemas.microsoft.com/office/drawing/2014/main" id="{BC5C980D-2DA5-BF57-7A13-6EB99234D915}"/>
              </a:ext>
            </a:extLst>
          </p:cNvPr>
          <p:cNvCxnSpPr/>
          <p:nvPr/>
        </p:nvCxnSpPr>
        <p:spPr>
          <a:xfrm>
            <a:off x="35462533" y="4183023"/>
            <a:ext cx="0" cy="1685375"/>
          </a:xfrm>
          <a:prstGeom prst="line">
            <a:avLst/>
          </a:prstGeom>
          <a:ln w="152400">
            <a:solidFill>
              <a:srgbClr val="F76902">
                <a:alpha val="70000"/>
              </a:srgbClr>
            </a:solidFill>
          </a:ln>
        </p:spPr>
        <p:style>
          <a:lnRef idx="2">
            <a:schemeClr val="accent1"/>
          </a:lnRef>
          <a:fillRef idx="0">
            <a:schemeClr val="accent1"/>
          </a:fillRef>
          <a:effectRef idx="1">
            <a:schemeClr val="accent1"/>
          </a:effectRef>
          <a:fontRef idx="minor">
            <a:schemeClr val="tx1"/>
          </a:fontRef>
        </p:style>
      </p:cxnSp>
      <p:sp>
        <p:nvSpPr>
          <p:cNvPr id="35" name="文本框 5">
            <a:extLst>
              <a:ext uri="{FF2B5EF4-FFF2-40B4-BE49-F238E27FC236}">
                <a16:creationId xmlns:a16="http://schemas.microsoft.com/office/drawing/2014/main" id="{BF371F30-D2C1-891A-8FC0-E68C9B3D5AEB}"/>
              </a:ext>
            </a:extLst>
          </p:cNvPr>
          <p:cNvSpPr txBox="1"/>
          <p:nvPr/>
        </p:nvSpPr>
        <p:spPr>
          <a:xfrm>
            <a:off x="14478806" y="708189"/>
            <a:ext cx="23482647" cy="1279219"/>
          </a:xfrm>
          <a:prstGeom prst="rect">
            <a:avLst/>
          </a:prstGeom>
          <a:noFill/>
        </p:spPr>
        <p:txBody>
          <a:bodyPr wrap="square" rtlCol="0" anchor="t">
            <a:noAutofit/>
          </a:bodyPr>
          <a:lstStyle/>
          <a:p>
            <a:pPr algn="ctr"/>
            <a:r>
              <a:rPr lang="en-US" altLang="zh-CN" sz="6000" b="1" dirty="0" err="1">
                <a:latin typeface="Times New Roman" panose="02020603050405020304" charset="0"/>
                <a:cs typeface="Times New Roman" panose="02020603050405020304" charset="0"/>
              </a:rPr>
              <a:t>Probabilistic Token Alignment for</a:t>
            </a:r>
            <a:r>
              <a:rPr lang="zh-CN" altLang="en-US" sz="6000" b="1" dirty="0" err="1">
                <a:latin typeface="Times New Roman" panose="02020603050405020304" charset="0"/>
                <a:cs typeface="Times New Roman" panose="02020603050405020304" charset="0"/>
              </a:rPr>
              <a:t> </a:t>
            </a:r>
            <a:r>
              <a:rPr lang="en-US" altLang="zh-CN" sz="6000" b="1" dirty="0" err="1">
                <a:latin typeface="Times New Roman" panose="02020603050405020304" charset="0"/>
                <a:cs typeface="Times New Roman" panose="02020603050405020304" charset="0"/>
              </a:rPr>
              <a:t>Large Language Model Fusion</a:t>
            </a:r>
            <a:endParaRPr lang="zh-CN" altLang="en-US" sz="6000" b="1" dirty="0">
              <a:latin typeface="Times New Roman" panose="02020603050405020304" charset="0"/>
              <a:cs typeface="Times New Roman" panose="02020603050405020304" charset="0"/>
            </a:endParaRPr>
          </a:p>
        </p:txBody>
      </p:sp>
      <p:sp>
        <p:nvSpPr>
          <p:cNvPr id="36" name="TextBox 35">
            <a:extLst>
              <a:ext uri="{FF2B5EF4-FFF2-40B4-BE49-F238E27FC236}">
                <a16:creationId xmlns:a16="http://schemas.microsoft.com/office/drawing/2014/main" id="{D96E9447-A989-B1AE-D1A7-A661CA9CC145}"/>
              </a:ext>
            </a:extLst>
          </p:cNvPr>
          <p:cNvSpPr txBox="1"/>
          <p:nvPr/>
        </p:nvSpPr>
        <p:spPr>
          <a:xfrm>
            <a:off x="25077868" y="2039631"/>
            <a:ext cx="21353333" cy="1938992"/>
          </a:xfrm>
          <a:prstGeom prst="rect">
            <a:avLst/>
          </a:prstGeom>
          <a:noFill/>
        </p:spPr>
        <p:txBody>
          <a:bodyPr wrap="square">
            <a:spAutoFit/>
          </a:bodyPr>
          <a:lstStyle/>
          <a:p>
            <a:pPr algn="ctr"/>
            <a:r>
              <a:rPr lang="en-US" altLang="zh-CN" sz="4000" b="1" baseline="30000" dirty="0" err="1">
                <a:solidFill>
                  <a:schemeClr val="tx1">
                    <a:lumMod val="65000"/>
                    <a:lumOff val="35000"/>
                  </a:schemeClr>
                </a:solidFill>
                <a:latin typeface="+mj-ea"/>
                <a:ea typeface="+mj-ea"/>
                <a:cs typeface="Times New Roman" panose="02020603050405020304" pitchFamily="18" charset="0"/>
              </a:rPr>
              <a:t>1</a:t>
            </a:r>
            <a:r>
              <a:rPr lang="en-US" altLang="zh-CN" sz="4000" b="1" dirty="0" err="1">
                <a:solidFill>
                  <a:schemeClr val="tx1">
                    <a:lumMod val="65000"/>
                    <a:lumOff val="35000"/>
                  </a:schemeClr>
                </a:solidFill>
                <a:latin typeface="+mj-ea"/>
                <a:ea typeface="+mj-ea"/>
                <a:cs typeface="Times New Roman" panose="02020603050405020304" pitchFamily="18" charset="0"/>
              </a:rPr>
              <a:t>Rochester Institute of Technology </a:t>
            </a:r>
            <a:r>
              <a:rPr lang="en-US" altLang="zh-CN" sz="4000" b="1" baseline="30000" dirty="0" err="1">
                <a:solidFill>
                  <a:schemeClr val="tx1">
                    <a:lumMod val="65000"/>
                    <a:lumOff val="35000"/>
                  </a:schemeClr>
                </a:solidFill>
                <a:latin typeface="+mj-ea"/>
                <a:ea typeface="+mj-ea"/>
                <a:cs typeface="Times New Roman" panose="02020603050405020304" pitchFamily="18" charset="0"/>
              </a:rPr>
              <a:t>2</a:t>
            </a:r>
            <a:r>
              <a:rPr lang="en-US" altLang="zh-CN" sz="4000" b="1" dirty="0" err="1">
                <a:solidFill>
                  <a:schemeClr val="tx1">
                    <a:lumMod val="65000"/>
                    <a:lumOff val="35000"/>
                  </a:schemeClr>
                </a:solidFill>
                <a:latin typeface="+mj-ea"/>
                <a:ea typeface="+mj-ea"/>
                <a:cs typeface="Times New Roman" panose="02020603050405020304" pitchFamily="18" charset="0"/>
              </a:rPr>
              <a:t>U.S. Naval Research Laboratory</a:t>
            </a:r>
          </a:p>
          <a:p>
            <a:pPr algn="ctr"/>
            <a:r>
              <a:rPr lang="en-US" altLang="zh-CN" sz="4000" b="1" baseline="30000" dirty="0" err="1">
                <a:solidFill>
                  <a:schemeClr val="tx1">
                    <a:lumMod val="65000"/>
                    <a:lumOff val="35000"/>
                  </a:schemeClr>
                </a:solidFill>
                <a:latin typeface="+mj-ea"/>
                <a:ea typeface="+mj-ea"/>
                <a:cs typeface="Times New Roman" panose="02020603050405020304" pitchFamily="18" charset="0"/>
              </a:rPr>
              <a:t>3</a:t>
            </a:r>
            <a:r>
              <a:rPr lang="en-US" altLang="zh-CN" sz="4000" b="1" dirty="0" err="1">
                <a:solidFill>
                  <a:schemeClr val="tx1">
                    <a:lumMod val="65000"/>
                    <a:lumOff val="35000"/>
                  </a:schemeClr>
                </a:solidFill>
                <a:latin typeface="+mj-ea"/>
                <a:ea typeface="+mj-ea"/>
                <a:cs typeface="Times New Roman" panose="02020603050405020304" pitchFamily="18" charset="0"/>
              </a:rPr>
              <a:t>University of Missouri-Kansas City </a:t>
            </a:r>
            <a:r>
              <a:rPr lang="en-US" altLang="zh-CN" sz="4000" b="1" baseline="30000" dirty="0" err="1">
                <a:solidFill>
                  <a:schemeClr val="tx1">
                    <a:lumMod val="65000"/>
                    <a:lumOff val="35000"/>
                  </a:schemeClr>
                </a:solidFill>
                <a:latin typeface="+mj-ea"/>
                <a:ea typeface="+mj-ea"/>
                <a:cs typeface="Times New Roman" panose="02020603050405020304" pitchFamily="18" charset="0"/>
              </a:rPr>
              <a:t>4</a:t>
            </a:r>
            <a:r>
              <a:rPr lang="en-US" altLang="zh-CN" sz="4000" b="1" dirty="0" err="1">
                <a:solidFill>
                  <a:schemeClr val="tx1">
                    <a:lumMod val="65000"/>
                    <a:lumOff val="35000"/>
                  </a:schemeClr>
                </a:solidFill>
                <a:latin typeface="+mj-ea"/>
                <a:ea typeface="+mj-ea"/>
                <a:cs typeface="Times New Roman" panose="02020603050405020304" pitchFamily="18" charset="0"/>
              </a:rPr>
              <a:t>Adobe </a:t>
            </a:r>
            <a:r>
              <a:rPr lang="en-US" altLang="zh-CN" sz="4000" b="1" baseline="30000" dirty="0" err="1">
                <a:solidFill>
                  <a:schemeClr val="tx1">
                    <a:lumMod val="65000"/>
                    <a:lumOff val="35000"/>
                  </a:schemeClr>
                </a:solidFill>
                <a:latin typeface="+mj-ea"/>
                <a:ea typeface="+mj-ea"/>
                <a:cs typeface="Times New Roman" panose="02020603050405020304" pitchFamily="18" charset="0"/>
              </a:rPr>
              <a:t>5</a:t>
            </a:r>
            <a:r>
              <a:rPr lang="en-US" altLang="zh-CN" sz="4000" b="1" dirty="0" err="1">
                <a:solidFill>
                  <a:schemeClr val="tx1">
                    <a:lumMod val="65000"/>
                    <a:lumOff val="35000"/>
                  </a:schemeClr>
                </a:solidFill>
                <a:latin typeface="+mj-ea"/>
                <a:ea typeface="+mj-ea"/>
                <a:cs typeface="Times New Roman" panose="02020603050405020304" pitchFamily="18" charset="0"/>
              </a:rPr>
              <a:t>Meituan</a:t>
            </a:r>
            <a:r>
              <a:rPr lang="zh-CN" altLang="en-US" sz="4000" b="1" dirty="0" err="1">
                <a:solidFill>
                  <a:schemeClr val="tx1">
                    <a:lumMod val="65000"/>
                    <a:lumOff val="35000"/>
                  </a:schemeClr>
                </a:solidFill>
                <a:latin typeface="+mj-ea"/>
                <a:ea typeface="+mj-ea"/>
                <a:cs typeface="Times New Roman" panose="02020603050405020304" pitchFamily="18" charset="0"/>
              </a:rPr>
              <a:t> </a:t>
            </a:r>
            <a:r>
              <a:rPr lang="en-US" altLang="zh-CN" sz="4000" b="1" baseline="30000" dirty="0" err="1">
                <a:solidFill>
                  <a:schemeClr val="tx1">
                    <a:lumMod val="65000"/>
                    <a:lumOff val="35000"/>
                  </a:schemeClr>
                </a:solidFill>
                <a:latin typeface="+mj-ea"/>
                <a:ea typeface="+mj-ea"/>
                <a:cs typeface="Times New Roman" panose="02020603050405020304" pitchFamily="18" charset="0"/>
              </a:rPr>
              <a:t>6</a:t>
            </a:r>
            <a:r>
              <a:rPr lang="en-US" altLang="zh-CN" sz="4000" b="1" dirty="0" err="1">
                <a:solidFill>
                  <a:schemeClr val="tx1">
                    <a:lumMod val="65000"/>
                    <a:lumOff val="35000"/>
                  </a:schemeClr>
                </a:solidFill>
                <a:latin typeface="+mj-ea"/>
                <a:ea typeface="+mj-ea"/>
                <a:cs typeface="Times New Roman" panose="02020603050405020304" pitchFamily="18" charset="0"/>
              </a:rPr>
              <a:t>Sun Yat-sen University </a:t>
            </a:r>
            <a:r>
              <a:rPr lang="en-US" altLang="zh-CN" sz="4000" b="1" baseline="30000" dirty="0" err="1">
                <a:solidFill>
                  <a:schemeClr val="tx1">
                    <a:lumMod val="65000"/>
                    <a:lumOff val="35000"/>
                  </a:schemeClr>
                </a:solidFill>
                <a:latin typeface="+mj-ea"/>
                <a:ea typeface="+mj-ea"/>
                <a:cs typeface="Times New Roman" panose="02020603050405020304" pitchFamily="18" charset="0"/>
              </a:rPr>
              <a:t>7</a:t>
            </a:r>
            <a:r>
              <a:rPr lang="en-US" altLang="zh-CN" sz="4000" b="1" dirty="0" err="1">
                <a:solidFill>
                  <a:schemeClr val="tx1">
                    <a:lumMod val="65000"/>
                    <a:lumOff val="35000"/>
                  </a:schemeClr>
                </a:solidFill>
                <a:latin typeface="+mj-ea"/>
                <a:ea typeface="+mj-ea"/>
                <a:cs typeface="Times New Roman" panose="02020603050405020304" pitchFamily="18" charset="0"/>
              </a:rPr>
              <a:t>Purdue University </a:t>
            </a:r>
            <a:r>
              <a:rPr lang="en-US" altLang="zh-CN" sz="4000" b="1" baseline="30000" dirty="0" err="1">
                <a:solidFill>
                  <a:schemeClr val="tx1">
                    <a:lumMod val="65000"/>
                    <a:lumOff val="35000"/>
                  </a:schemeClr>
                </a:solidFill>
                <a:latin typeface="+mj-ea"/>
                <a:ea typeface="+mj-ea"/>
                <a:cs typeface="Times New Roman" panose="02020603050405020304" pitchFamily="18" charset="0"/>
              </a:rPr>
              <a:t>8</a:t>
            </a:r>
            <a:r>
              <a:rPr lang="en-US" altLang="zh-CN" sz="4000" b="1" dirty="0" err="1">
                <a:solidFill>
                  <a:schemeClr val="tx1">
                    <a:lumMod val="65000"/>
                    <a:lumOff val="35000"/>
                  </a:schemeClr>
                </a:solidFill>
                <a:latin typeface="+mj-ea"/>
                <a:ea typeface="+mj-ea"/>
                <a:cs typeface="Times New Roman" panose="02020603050405020304" pitchFamily="18" charset="0"/>
              </a:rPr>
              <a:t>UC Davis</a:t>
            </a:r>
            <a:r>
              <a:rPr lang="zh-CN" altLang="en-US" sz="4000" b="1" dirty="0" err="1">
                <a:solidFill>
                  <a:schemeClr val="tx1">
                    <a:lumMod val="65000"/>
                    <a:lumOff val="35000"/>
                  </a:schemeClr>
                </a:solidFill>
                <a:latin typeface="+mj-ea"/>
                <a:ea typeface="+mj-ea"/>
                <a:cs typeface="Times New Roman" panose="02020603050405020304" pitchFamily="18" charset="0"/>
              </a:rPr>
              <a:t> </a:t>
            </a:r>
            <a:r>
              <a:rPr lang="en-US" altLang="zh-CN" sz="4000" b="1" baseline="30000" dirty="0" err="1">
                <a:solidFill>
                  <a:schemeClr val="tx1">
                    <a:lumMod val="65000"/>
                    <a:lumOff val="35000"/>
                  </a:schemeClr>
                </a:solidFill>
                <a:latin typeface="+mj-ea"/>
                <a:ea typeface="+mj-ea"/>
                <a:cs typeface="Times New Roman" panose="02020603050405020304" pitchFamily="18" charset="0"/>
              </a:rPr>
              <a:t>9</a:t>
            </a:r>
            <a:r>
              <a:rPr lang="en-US" altLang="zh-CN" sz="4000" b="1" dirty="0" err="1">
                <a:solidFill>
                  <a:schemeClr val="tx1">
                    <a:lumMod val="65000"/>
                    <a:lumOff val="35000"/>
                  </a:schemeClr>
                </a:solidFill>
                <a:latin typeface="+mj-ea"/>
                <a:ea typeface="+mj-ea"/>
                <a:cs typeface="Times New Roman" panose="02020603050405020304" pitchFamily="18" charset="0"/>
              </a:rPr>
              <a:t>University of Rochester </a:t>
            </a:r>
            <a:r>
              <a:rPr lang="en-US" altLang="zh-CN" sz="4000" b="1" baseline="30000" dirty="0" err="1">
                <a:solidFill>
                  <a:schemeClr val="tx1">
                    <a:lumMod val="65000"/>
                    <a:lumOff val="35000"/>
                  </a:schemeClr>
                </a:solidFill>
                <a:latin typeface="+mj-ea"/>
                <a:ea typeface="+mj-ea"/>
                <a:cs typeface="Times New Roman" panose="02020603050405020304" pitchFamily="18" charset="0"/>
              </a:rPr>
              <a:t>10</a:t>
            </a:r>
            <a:r>
              <a:rPr lang="en-US" altLang="zh-CN" sz="4000" b="1" dirty="0" err="1">
                <a:solidFill>
                  <a:schemeClr val="tx1">
                    <a:lumMod val="65000"/>
                    <a:lumOff val="35000"/>
                  </a:schemeClr>
                </a:solidFill>
                <a:latin typeface="+mj-ea"/>
                <a:ea typeface="+mj-ea"/>
                <a:cs typeface="Times New Roman" panose="02020603050405020304" pitchFamily="18" charset="0"/>
              </a:rPr>
              <a:t>Rice University </a:t>
            </a:r>
            <a:r>
              <a:rPr lang="en-US" altLang="zh-CN" sz="4000" b="1" baseline="30000" dirty="0" err="1">
                <a:solidFill>
                  <a:schemeClr val="tx1">
                    <a:lumMod val="65000"/>
                    <a:lumOff val="35000"/>
                  </a:schemeClr>
                </a:solidFill>
                <a:latin typeface="+mj-ea"/>
                <a:ea typeface="+mj-ea"/>
                <a:cs typeface="Times New Roman" panose="02020603050405020304" pitchFamily="18" charset="0"/>
              </a:rPr>
              <a:t>11</a:t>
            </a:r>
            <a:r>
              <a:rPr lang="en-US" altLang="zh-CN" sz="4000" b="1" dirty="0" err="1">
                <a:solidFill>
                  <a:schemeClr val="tx1">
                    <a:lumMod val="65000"/>
                    <a:lumOff val="35000"/>
                  </a:schemeClr>
                </a:solidFill>
                <a:latin typeface="+mj-ea"/>
                <a:ea typeface="+mj-ea"/>
                <a:cs typeface="Times New Roman" panose="02020603050405020304" pitchFamily="18" charset="0"/>
              </a:rPr>
              <a:t>Meta AI </a:t>
            </a:r>
            <a:r>
              <a:rPr lang="en-US" altLang="zh-CN" sz="4000" b="1" baseline="30000" dirty="0" err="1">
                <a:solidFill>
                  <a:schemeClr val="tx1">
                    <a:lumMod val="65000"/>
                    <a:lumOff val="35000"/>
                  </a:schemeClr>
                </a:solidFill>
                <a:latin typeface="+mj-ea"/>
                <a:ea typeface="+mj-ea"/>
                <a:cs typeface="Times New Roman" panose="02020603050405020304" pitchFamily="18" charset="0"/>
              </a:rPr>
              <a:t>†</a:t>
            </a:r>
            <a:r>
              <a:rPr lang="en-US" altLang="zh-CN" sz="4000" b="1" dirty="0" err="1">
                <a:solidFill>
                  <a:schemeClr val="tx1">
                    <a:lumMod val="65000"/>
                    <a:lumOff val="35000"/>
                  </a:schemeClr>
                </a:solidFill>
                <a:latin typeface="+mj-ea"/>
                <a:ea typeface="+mj-ea"/>
                <a:cs typeface="Times New Roman" panose="02020603050405020304" pitchFamily="18" charset="0"/>
              </a:rPr>
              <a:t>Corresponding author</a:t>
            </a:r>
            <a:endParaRPr lang="en-US" altLang="zh-CN" sz="4000" b="1" dirty="0">
              <a:solidFill>
                <a:schemeClr val="tx1">
                  <a:lumMod val="65000"/>
                  <a:lumOff val="35000"/>
                </a:schemeClr>
              </a:solidFill>
              <a:latin typeface="+mj-ea"/>
              <a:ea typeface="+mj-ea"/>
              <a:cs typeface="Times New Roman" panose="02020603050405020304" pitchFamily="18" charset="0"/>
            </a:endParaRPr>
          </a:p>
        </p:txBody>
      </p:sp>
      <p:sp>
        <p:nvSpPr>
          <p:cNvPr id="38" name="文本框 4">
            <a:extLst>
              <a:ext uri="{FF2B5EF4-FFF2-40B4-BE49-F238E27FC236}">
                <a16:creationId xmlns:a16="http://schemas.microsoft.com/office/drawing/2014/main" id="{C34CC61A-1A45-AD02-3BFD-58AC2331FF8E}"/>
              </a:ext>
            </a:extLst>
          </p:cNvPr>
          <p:cNvSpPr txBox="1"/>
          <p:nvPr/>
        </p:nvSpPr>
        <p:spPr>
          <a:xfrm>
            <a:off x="6812200" y="2007338"/>
            <a:ext cx="21852937" cy="1155700"/>
          </a:xfrm>
          <a:prstGeom prst="rect">
            <a:avLst/>
          </a:prstGeom>
          <a:noFill/>
        </p:spPr>
        <p:txBody>
          <a:bodyPr wrap="square" rtlCol="0" anchor="t">
            <a:noAutofit/>
          </a:bodyPr>
          <a:lstStyle/>
          <a:p>
            <a:pPr algn="ctr"/>
            <a:r>
              <a:rPr lang="en-US" altLang="zh-CN" sz="4000" b="1" dirty="0" err="1">
                <a:solidFill>
                  <a:schemeClr val="tx1">
                    <a:lumMod val="65000"/>
                    <a:lumOff val="35000"/>
                  </a:schemeClr>
                </a:solidFill>
                <a:latin typeface="+mj-ea"/>
                <a:ea typeface="+mj-ea"/>
                <a:cs typeface="Arial" panose="020B0604020202020204" pitchFamily="34" charset="0"/>
              </a:rPr>
              <a:t>Runjia Zeng</a:t>
            </a:r>
            <a:r>
              <a:rPr lang="en-US" altLang="zh-CN" sz="4000" b="1" baseline="30000" dirty="0" err="1">
                <a:solidFill>
                  <a:schemeClr val="tx1">
                    <a:lumMod val="65000"/>
                    <a:lumOff val="35000"/>
                  </a:schemeClr>
                </a:solidFill>
                <a:latin typeface="+mj-ea"/>
                <a:ea typeface="+mj-ea"/>
                <a:cs typeface="Arial" panose="020B0604020202020204" pitchFamily="34" charset="0"/>
              </a:rPr>
              <a:t>1</a:t>
            </a:r>
            <a:r>
              <a:rPr lang="en-US" altLang="zh-CN" sz="4000" b="1" dirty="0" err="1">
                <a:solidFill>
                  <a:schemeClr val="tx1">
                    <a:lumMod val="65000"/>
                    <a:lumOff val="35000"/>
                  </a:schemeClr>
                </a:solidFill>
                <a:latin typeface="+mj-ea"/>
                <a:ea typeface="+mj-ea"/>
                <a:cs typeface="Arial" panose="020B0604020202020204" pitchFamily="34" charset="0"/>
              </a:rPr>
              <a:t>, James Chenhao Liang</a:t>
            </a:r>
            <a:r>
              <a:rPr lang="en-US" altLang="zh-CN" sz="4000" b="1" baseline="30000" dirty="0" err="1">
                <a:solidFill>
                  <a:schemeClr val="tx1">
                    <a:lumMod val="65000"/>
                    <a:lumOff val="35000"/>
                  </a:schemeClr>
                </a:solidFill>
                <a:latin typeface="+mj-ea"/>
                <a:ea typeface="+mj-ea"/>
                <a:cs typeface="Arial" panose="020B0604020202020204" pitchFamily="34" charset="0"/>
              </a:rPr>
              <a:t>2</a:t>
            </a:r>
            <a:r>
              <a:rPr lang="en-US" altLang="zh-CN" sz="4000" b="1" dirty="0" err="1">
                <a:solidFill>
                  <a:schemeClr val="tx1">
                    <a:lumMod val="65000"/>
                    <a:lumOff val="35000"/>
                  </a:schemeClr>
                </a:solidFill>
                <a:latin typeface="+mj-ea"/>
                <a:ea typeface="+mj-ea"/>
                <a:cs typeface="Arial" panose="020B0604020202020204" pitchFamily="34" charset="0"/>
              </a:rPr>
              <a:t>, Cheng Han</a:t>
            </a:r>
            <a:r>
              <a:rPr lang="en-US" altLang="zh-CN" sz="4000" b="1" baseline="30000" dirty="0" err="1">
                <a:solidFill>
                  <a:schemeClr val="tx1">
                    <a:lumMod val="65000"/>
                    <a:lumOff val="35000"/>
                  </a:schemeClr>
                </a:solidFill>
                <a:latin typeface="+mj-ea"/>
                <a:ea typeface="+mj-ea"/>
                <a:cs typeface="Arial" panose="020B0604020202020204" pitchFamily="34" charset="0"/>
              </a:rPr>
              <a:t>3</a:t>
            </a:r>
            <a:r>
              <a:rPr lang="en-US" altLang="zh-CN" sz="4000" b="1" dirty="0" err="1">
                <a:solidFill>
                  <a:schemeClr val="tx1">
                    <a:lumMod val="65000"/>
                    <a:lumOff val="35000"/>
                  </a:schemeClr>
                </a:solidFill>
                <a:latin typeface="+mj-ea"/>
                <a:ea typeface="+mj-ea"/>
                <a:cs typeface="Arial" panose="020B0604020202020204" pitchFamily="34" charset="0"/>
              </a:rPr>
              <a:t>,</a:t>
            </a:r>
          </a:p>
          <a:p>
            <a:pPr algn="ctr"/>
            <a:r>
              <a:rPr lang="en-US" altLang="zh-CN" sz="4000" b="1" dirty="0" err="1">
                <a:solidFill>
                  <a:schemeClr val="tx1">
                    <a:lumMod val="65000"/>
                    <a:lumOff val="35000"/>
                  </a:schemeClr>
                </a:solidFill>
                <a:latin typeface="+mj-ea"/>
                <a:ea typeface="+mj-ea"/>
                <a:cs typeface="Arial" panose="020B0604020202020204" pitchFamily="34" charset="0"/>
              </a:rPr>
              <a:t>Zhiwen Cao</a:t>
            </a:r>
            <a:r>
              <a:rPr lang="en-US" altLang="zh-CN" sz="4000" b="1" baseline="30000" dirty="0" err="1">
                <a:solidFill>
                  <a:schemeClr val="tx1">
                    <a:lumMod val="65000"/>
                    <a:lumOff val="35000"/>
                  </a:schemeClr>
                </a:solidFill>
                <a:latin typeface="+mj-ea"/>
                <a:ea typeface="+mj-ea"/>
                <a:cs typeface="Arial" panose="020B0604020202020204" pitchFamily="34" charset="0"/>
              </a:rPr>
              <a:t>4</a:t>
            </a:r>
            <a:r>
              <a:rPr lang="en-US" altLang="zh-CN" sz="4000" b="1" dirty="0" err="1">
                <a:solidFill>
                  <a:schemeClr val="tx1">
                    <a:lumMod val="65000"/>
                    <a:lumOff val="35000"/>
                  </a:schemeClr>
                </a:solidFill>
                <a:latin typeface="+mj-ea"/>
                <a:ea typeface="+mj-ea"/>
                <a:cs typeface="Arial" panose="020B0604020202020204" pitchFamily="34" charset="0"/>
              </a:rPr>
              <a:t>, Jiahao Liu</a:t>
            </a:r>
            <a:r>
              <a:rPr lang="en-US" altLang="zh-CN" sz="4000" b="1" baseline="30000" dirty="0" err="1">
                <a:solidFill>
                  <a:schemeClr val="tx1">
                    <a:lumMod val="65000"/>
                    <a:lumOff val="35000"/>
                  </a:schemeClr>
                </a:solidFill>
                <a:latin typeface="+mj-ea"/>
                <a:ea typeface="+mj-ea"/>
                <a:cs typeface="Arial" panose="020B0604020202020204" pitchFamily="34" charset="0"/>
              </a:rPr>
              <a:t>5</a:t>
            </a:r>
            <a:r>
              <a:rPr lang="en-US" altLang="zh-CN" sz="4000" b="1" dirty="0" err="1">
                <a:solidFill>
                  <a:schemeClr val="tx1">
                    <a:lumMod val="65000"/>
                    <a:lumOff val="35000"/>
                  </a:schemeClr>
                </a:solidFill>
                <a:latin typeface="+mj-ea"/>
                <a:ea typeface="+mj-ea"/>
                <a:cs typeface="Arial" panose="020B0604020202020204" pitchFamily="34" charset="0"/>
              </a:rPr>
              <a:t>, Xiaojun Quan</a:t>
            </a:r>
            <a:r>
              <a:rPr lang="en-US" altLang="zh-CN" sz="4000" b="1" baseline="30000" dirty="0" err="1">
                <a:solidFill>
                  <a:schemeClr val="tx1">
                    <a:lumMod val="65000"/>
                    <a:lumOff val="35000"/>
                  </a:schemeClr>
                </a:solidFill>
                <a:latin typeface="+mj-ea"/>
                <a:ea typeface="+mj-ea"/>
                <a:cs typeface="Arial" panose="020B0604020202020204" pitchFamily="34" charset="0"/>
              </a:rPr>
              <a:t>6</a:t>
            </a:r>
            <a:r>
              <a:rPr lang="en-US" altLang="zh-CN" sz="4000" b="1" dirty="0" err="1">
                <a:solidFill>
                  <a:schemeClr val="tx1">
                    <a:lumMod val="65000"/>
                    <a:lumOff val="35000"/>
                  </a:schemeClr>
                </a:solidFill>
                <a:latin typeface="+mj-ea"/>
                <a:ea typeface="+mj-ea"/>
                <a:cs typeface="Arial" panose="020B0604020202020204" pitchFamily="34" charset="0"/>
              </a:rPr>
              <a:t>,</a:t>
            </a:r>
            <a:r>
              <a:rPr lang="zh-CN" altLang="en-US" sz="4000" b="1" dirty="0" err="1">
                <a:solidFill>
                  <a:schemeClr val="tx1">
                    <a:lumMod val="65000"/>
                    <a:lumOff val="35000"/>
                  </a:schemeClr>
                </a:solidFill>
                <a:latin typeface="+mj-ea"/>
                <a:ea typeface="+mj-ea"/>
                <a:cs typeface="Arial" panose="020B0604020202020204" pitchFamily="34" charset="0"/>
              </a:rPr>
              <a:t> </a:t>
            </a:r>
            <a:r>
              <a:rPr lang="en-US" altLang="zh-CN" sz="4000" b="1" dirty="0" err="1">
                <a:solidFill>
                  <a:schemeClr val="tx1">
                    <a:lumMod val="65000"/>
                    <a:lumOff val="35000"/>
                  </a:schemeClr>
                </a:solidFill>
                <a:latin typeface="+mj-ea"/>
                <a:ea typeface="+mj-ea"/>
                <a:cs typeface="Arial" panose="020B0604020202020204" pitchFamily="34" charset="0"/>
              </a:rPr>
              <a:t>Yingjie Victor Chen</a:t>
            </a:r>
            <a:r>
              <a:rPr lang="en-US" altLang="zh-CN" sz="4000" b="1" baseline="30000" dirty="0" err="1">
                <a:solidFill>
                  <a:schemeClr val="tx1">
                    <a:lumMod val="65000"/>
                    <a:lumOff val="35000"/>
                  </a:schemeClr>
                </a:solidFill>
                <a:latin typeface="+mj-ea"/>
                <a:ea typeface="+mj-ea"/>
                <a:cs typeface="Arial" panose="020B0604020202020204" pitchFamily="34" charset="0"/>
              </a:rPr>
              <a:t>7</a:t>
            </a:r>
            <a:r>
              <a:rPr lang="en-US" altLang="zh-CN" sz="4000" b="1" dirty="0" err="1">
                <a:solidFill>
                  <a:schemeClr val="tx1">
                    <a:lumMod val="65000"/>
                    <a:lumOff val="35000"/>
                  </a:schemeClr>
                </a:solidFill>
                <a:latin typeface="+mj-ea"/>
                <a:ea typeface="+mj-ea"/>
                <a:cs typeface="Arial" panose="020B0604020202020204" pitchFamily="34" charset="0"/>
              </a:rPr>
              <a:t>, </a:t>
            </a:r>
          </a:p>
          <a:p>
            <a:pPr algn="ctr"/>
            <a:r>
              <a:rPr lang="en-US" altLang="zh-CN" sz="4000" b="1" dirty="0" err="1">
                <a:solidFill>
                  <a:schemeClr val="tx1">
                    <a:lumMod val="65000"/>
                    <a:lumOff val="35000"/>
                  </a:schemeClr>
                </a:solidFill>
                <a:latin typeface="+mj-ea"/>
                <a:ea typeface="+mj-ea"/>
                <a:cs typeface="Arial" panose="020B0604020202020204" pitchFamily="34" charset="0"/>
              </a:rPr>
              <a:t>Lifu Huang</a:t>
            </a:r>
            <a:r>
              <a:rPr lang="en-US" altLang="zh-CN" sz="4000" b="1" baseline="30000" dirty="0" err="1">
                <a:solidFill>
                  <a:schemeClr val="tx1">
                    <a:lumMod val="65000"/>
                    <a:lumOff val="35000"/>
                  </a:schemeClr>
                </a:solidFill>
                <a:latin typeface="+mj-ea"/>
                <a:ea typeface="+mj-ea"/>
                <a:cs typeface="Arial" panose="020B0604020202020204" pitchFamily="34" charset="0"/>
              </a:rPr>
              <a:t>8</a:t>
            </a:r>
            <a:r>
              <a:rPr lang="en-US" altLang="zh-CN" sz="4000" b="1" dirty="0" err="1">
                <a:solidFill>
                  <a:schemeClr val="tx1">
                    <a:lumMod val="65000"/>
                    <a:lumOff val="35000"/>
                  </a:schemeClr>
                </a:solidFill>
                <a:latin typeface="+mj-ea"/>
                <a:ea typeface="+mj-ea"/>
                <a:cs typeface="Arial" panose="020B0604020202020204" pitchFamily="34" charset="0"/>
              </a:rPr>
              <a:t>, Tong Geng</a:t>
            </a:r>
            <a:r>
              <a:rPr lang="en-US" altLang="zh-CN" sz="4000" b="1" baseline="30000" dirty="0" err="1">
                <a:solidFill>
                  <a:schemeClr val="tx1">
                    <a:lumMod val="65000"/>
                    <a:lumOff val="35000"/>
                  </a:schemeClr>
                </a:solidFill>
                <a:latin typeface="+mj-ea"/>
                <a:ea typeface="+mj-ea"/>
                <a:cs typeface="Arial" panose="020B0604020202020204" pitchFamily="34" charset="0"/>
              </a:rPr>
              <a:t>9, 10</a:t>
            </a:r>
            <a:r>
              <a:rPr lang="en-US" altLang="zh-CN" sz="4000" b="1" dirty="0" err="1">
                <a:solidFill>
                  <a:schemeClr val="tx1">
                    <a:lumMod val="65000"/>
                    <a:lumOff val="35000"/>
                  </a:schemeClr>
                </a:solidFill>
                <a:latin typeface="+mj-ea"/>
                <a:ea typeface="+mj-ea"/>
                <a:cs typeface="Arial" panose="020B0604020202020204" pitchFamily="34" charset="0"/>
              </a:rPr>
              <a:t>, Qifan Wang</a:t>
            </a:r>
            <a:r>
              <a:rPr lang="en-US" altLang="zh-CN" sz="4000" b="1" baseline="30000" dirty="0" err="1">
                <a:solidFill>
                  <a:schemeClr val="tx1">
                    <a:lumMod val="65000"/>
                    <a:lumOff val="35000"/>
                  </a:schemeClr>
                </a:solidFill>
                <a:latin typeface="+mj-ea"/>
                <a:ea typeface="+mj-ea"/>
                <a:cs typeface="Arial" panose="020B0604020202020204" pitchFamily="34" charset="0"/>
              </a:rPr>
              <a:t>11</a:t>
            </a:r>
            <a:r>
              <a:rPr lang="en-US" altLang="zh-CN" sz="4000" b="1" dirty="0" err="1">
                <a:solidFill>
                  <a:schemeClr val="tx1">
                    <a:lumMod val="65000"/>
                    <a:lumOff val="35000"/>
                  </a:schemeClr>
                </a:solidFill>
                <a:latin typeface="+mj-ea"/>
                <a:ea typeface="+mj-ea"/>
                <a:cs typeface="Arial" panose="020B0604020202020204" pitchFamily="34" charset="0"/>
              </a:rPr>
              <a:t>, Dongfang Liu</a:t>
            </a:r>
            <a:r>
              <a:rPr lang="en-US" altLang="zh-CN" sz="4000" b="1" baseline="30000" dirty="0" err="1">
                <a:solidFill>
                  <a:schemeClr val="tx1">
                    <a:lumMod val="65000"/>
                    <a:lumOff val="35000"/>
                  </a:schemeClr>
                </a:solidFill>
                <a:latin typeface="+mj-ea"/>
                <a:ea typeface="+mj-ea"/>
                <a:cs typeface="Arial" panose="020B0604020202020204" pitchFamily="34" charset="0"/>
              </a:rPr>
              <a:t>1†</a:t>
            </a:r>
            <a:endParaRPr lang="en-US" altLang="zh-CN" sz="4000" b="1" dirty="0" err="1">
              <a:solidFill>
                <a:schemeClr val="tx1">
                  <a:lumMod val="65000"/>
                  <a:lumOff val="35000"/>
                </a:schemeClr>
              </a:solidFill>
              <a:latin typeface="+mj-ea"/>
              <a:ea typeface="+mj-ea"/>
              <a:cs typeface="Arial" panose="020B0604020202020204" pitchFamily="34" charset="0"/>
            </a:endParaRPr>
          </a:p>
        </p:txBody>
      </p:sp>
      <p:sp>
        <p:nvSpPr>
          <p:cNvPr id="46" name="Rectangle 45">
            <a:extLst>
              <a:ext uri="{FF2B5EF4-FFF2-40B4-BE49-F238E27FC236}">
                <a16:creationId xmlns:a16="http://schemas.microsoft.com/office/drawing/2014/main" id="{A367B929-8A60-7BD1-27D1-1E47D60DBA21}"/>
              </a:ext>
            </a:extLst>
          </p:cNvPr>
          <p:cNvSpPr/>
          <p:nvPr/>
        </p:nvSpPr>
        <p:spPr>
          <a:xfrm rot="10800000">
            <a:off x="0" y="29196538"/>
            <a:ext cx="51207035" cy="1574123"/>
          </a:xfrm>
          <a:prstGeom prst="rect">
            <a:avLst/>
          </a:prstGeom>
          <a:gradFill flip="none" rotWithShape="1">
            <a:gsLst>
              <a:gs pos="0">
                <a:schemeClr val="accent1">
                  <a:lumMod val="5000"/>
                  <a:lumOff val="95000"/>
                  <a:alpha val="0"/>
                </a:schemeClr>
              </a:gs>
              <a:gs pos="100000">
                <a:schemeClr val="accent2">
                  <a:alpha val="56000"/>
                  <a:lumMod val="29000"/>
                  <a:lumOff val="71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black background with a black square&#10;&#10;AI-generated content may be incorrect.">
            <a:extLst>
              <a:ext uri="{FF2B5EF4-FFF2-40B4-BE49-F238E27FC236}">
                <a16:creationId xmlns:a16="http://schemas.microsoft.com/office/drawing/2014/main" id="{B8BD0B22-F6BD-6E6A-A385-E297004A4752}"/>
              </a:ext>
            </a:extLst>
          </p:cNvPr>
          <p:cNvPicPr>
            <a:picLocks noChangeAspect="1"/>
          </p:cNvPicPr>
          <p:nvPr/>
        </p:nvPicPr>
        <p:blipFill>
          <a:blip r:embed="rId17"/>
          <a:stretch>
            <a:fillRect/>
          </a:stretch>
        </p:blipFill>
        <p:spPr>
          <a:xfrm>
            <a:off x="46658911" y="-87326"/>
            <a:ext cx="4547489" cy="4547489"/>
          </a:xfrm>
          <a:prstGeom prst="rect">
            <a:avLst/>
          </a:prstGeom>
        </p:spPr>
      </p:pic>
      <p:pic>
        <p:nvPicPr>
          <p:cNvPr id="16" name="Picture 15" descr="A diagram of different types of objects&#10;&#10;AI-generated content may be incorrect.">
            <a:extLst>
              <a:ext uri="{FF2B5EF4-FFF2-40B4-BE49-F238E27FC236}">
                <a16:creationId xmlns:a16="http://schemas.microsoft.com/office/drawing/2014/main" id="{A269F8C2-F31C-9F8A-8E5D-8AE5266CA1F7}"/>
              </a:ext>
            </a:extLst>
          </p:cNvPr>
          <p:cNvPicPr>
            <a:picLocks noChangeAspect="1"/>
          </p:cNvPicPr>
          <p:nvPr/>
        </p:nvPicPr>
        <p:blipFill>
          <a:blip r:embed="rId18"/>
          <a:stretch>
            <a:fillRect/>
          </a:stretch>
        </p:blipFill>
        <p:spPr>
          <a:xfrm>
            <a:off x="34992429" y="13332530"/>
            <a:ext cx="15383525" cy="9222113"/>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9122CFA0-9E83-1556-72F0-75E9D6124682}"/>
              </a:ext>
            </a:extLst>
          </p:cNvPr>
          <p:cNvPicPr>
            <a:picLocks noChangeAspect="1"/>
          </p:cNvPicPr>
          <p:nvPr/>
        </p:nvPicPr>
        <p:blipFill>
          <a:blip r:embed="rId19"/>
          <a:stretch>
            <a:fillRect/>
          </a:stretch>
        </p:blipFill>
        <p:spPr>
          <a:xfrm>
            <a:off x="482849" y="17601888"/>
            <a:ext cx="15383526" cy="6428936"/>
          </a:xfrm>
          <a:prstGeom prst="rect">
            <a:avLst/>
          </a:prstGeom>
        </p:spPr>
      </p:pic>
      <p:pic>
        <p:nvPicPr>
          <p:cNvPr id="22" name="Picture 21" descr="A diagram of a system&#10;&#10;AI-generated content may be incorrect.">
            <a:extLst>
              <a:ext uri="{FF2B5EF4-FFF2-40B4-BE49-F238E27FC236}">
                <a16:creationId xmlns:a16="http://schemas.microsoft.com/office/drawing/2014/main" id="{0854B1AC-DF16-2E19-BD8F-4CF20D9FE572}"/>
              </a:ext>
            </a:extLst>
          </p:cNvPr>
          <p:cNvPicPr>
            <a:picLocks noChangeAspect="1"/>
          </p:cNvPicPr>
          <p:nvPr/>
        </p:nvPicPr>
        <p:blipFill>
          <a:blip r:embed="rId20"/>
          <a:stretch>
            <a:fillRect/>
          </a:stretch>
        </p:blipFill>
        <p:spPr>
          <a:xfrm>
            <a:off x="35057077" y="6995158"/>
            <a:ext cx="15881221" cy="4748159"/>
          </a:xfrm>
          <a:prstGeom prst="rect">
            <a:avLst/>
          </a:prstGeom>
        </p:spPr>
      </p:pic>
      <p:grpSp>
        <p:nvGrpSpPr>
          <p:cNvPr id="44" name="Group 43">
            <a:extLst>
              <a:ext uri="{FF2B5EF4-FFF2-40B4-BE49-F238E27FC236}">
                <a16:creationId xmlns:a16="http://schemas.microsoft.com/office/drawing/2014/main" id="{AF397155-FE72-9298-5DC6-1CE772432F90}"/>
              </a:ext>
            </a:extLst>
          </p:cNvPr>
          <p:cNvGrpSpPr/>
          <p:nvPr/>
        </p:nvGrpSpPr>
        <p:grpSpPr>
          <a:xfrm>
            <a:off x="17107402" y="10344984"/>
            <a:ext cx="828084" cy="1015663"/>
            <a:chOff x="527936" y="8059493"/>
            <a:chExt cx="399680" cy="490216"/>
          </a:xfrm>
        </p:grpSpPr>
        <p:sp>
          <p:nvSpPr>
            <p:cNvPr id="45" name="Oval 44">
              <a:extLst>
                <a:ext uri="{FF2B5EF4-FFF2-40B4-BE49-F238E27FC236}">
                  <a16:creationId xmlns:a16="http://schemas.microsoft.com/office/drawing/2014/main" id="{D3A40151-519E-1829-1CC6-AA1663D8DD14}"/>
                </a:ext>
              </a:extLst>
            </p:cNvPr>
            <p:cNvSpPr/>
            <p:nvPr/>
          </p:nvSpPr>
          <p:spPr>
            <a:xfrm>
              <a:off x="527936" y="8104761"/>
              <a:ext cx="399680" cy="399680"/>
            </a:xfrm>
            <a:prstGeom prst="ellipse">
              <a:avLst/>
            </a:prstGeom>
            <a:solidFill>
              <a:srgbClr val="F7690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61"/>
            </a:p>
          </p:txBody>
        </p:sp>
        <p:sp>
          <p:nvSpPr>
            <p:cNvPr id="47" name="TextBox 46">
              <a:extLst>
                <a:ext uri="{FF2B5EF4-FFF2-40B4-BE49-F238E27FC236}">
                  <a16:creationId xmlns:a16="http://schemas.microsoft.com/office/drawing/2014/main" id="{5A9DD270-3261-75ED-498A-B2A5F2CDD70E}"/>
                </a:ext>
              </a:extLst>
            </p:cNvPr>
            <p:cNvSpPr txBox="1"/>
            <p:nvPr/>
          </p:nvSpPr>
          <p:spPr>
            <a:xfrm>
              <a:off x="608935" y="8059493"/>
              <a:ext cx="237681" cy="490216"/>
            </a:xfrm>
            <a:prstGeom prst="rect">
              <a:avLst/>
            </a:prstGeom>
            <a:noFill/>
          </p:spPr>
          <p:txBody>
            <a:bodyPr wrap="none" rtlCol="0">
              <a:spAutoFit/>
            </a:bodyPr>
            <a:lstStyle/>
            <a:p>
              <a:r>
                <a:rPr lang="en-US" altLang="zh-CN" sz="6000">
                  <a:solidFill>
                    <a:schemeClr val="bg1"/>
                  </a:solidFill>
                  <a:latin typeface="Nura Black" pitchFamily="2" charset="77"/>
                  <a:cs typeface="Phosphate Inline" panose="02000506050000020004" pitchFamily="2" charset="77"/>
                </a:rPr>
                <a:t>1</a:t>
              </a:r>
              <a:endParaRPr lang="en-US" sz="6000">
                <a:solidFill>
                  <a:schemeClr val="bg1"/>
                </a:solidFill>
                <a:latin typeface="Nura Black" pitchFamily="2" charset="77"/>
                <a:cs typeface="Phosphate Inline" panose="02000506050000020004" pitchFamily="2" charset="77"/>
              </a:endParaRPr>
            </a:p>
          </p:txBody>
        </p:sp>
      </p:grpSp>
      <p:grpSp>
        <p:nvGrpSpPr>
          <p:cNvPr id="57" name="Group 56">
            <a:extLst>
              <a:ext uri="{FF2B5EF4-FFF2-40B4-BE49-F238E27FC236}">
                <a16:creationId xmlns:a16="http://schemas.microsoft.com/office/drawing/2014/main" id="{21068CA7-8EA6-47EC-1073-695AA709C62C}"/>
              </a:ext>
            </a:extLst>
          </p:cNvPr>
          <p:cNvGrpSpPr/>
          <p:nvPr/>
        </p:nvGrpSpPr>
        <p:grpSpPr>
          <a:xfrm>
            <a:off x="26285792" y="10351226"/>
            <a:ext cx="828084" cy="923330"/>
            <a:chOff x="527936" y="8059495"/>
            <a:chExt cx="399680" cy="445651"/>
          </a:xfrm>
        </p:grpSpPr>
        <p:sp>
          <p:nvSpPr>
            <p:cNvPr id="59" name="Oval 58">
              <a:extLst>
                <a:ext uri="{FF2B5EF4-FFF2-40B4-BE49-F238E27FC236}">
                  <a16:creationId xmlns:a16="http://schemas.microsoft.com/office/drawing/2014/main" id="{B0984E8D-6944-2F76-0BBA-E11924BB8D73}"/>
                </a:ext>
              </a:extLst>
            </p:cNvPr>
            <p:cNvSpPr/>
            <p:nvPr/>
          </p:nvSpPr>
          <p:spPr>
            <a:xfrm>
              <a:off x="527936" y="8104761"/>
              <a:ext cx="399680" cy="399680"/>
            </a:xfrm>
            <a:prstGeom prst="ellipse">
              <a:avLst/>
            </a:prstGeom>
            <a:solidFill>
              <a:srgbClr val="F7690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61"/>
            </a:p>
          </p:txBody>
        </p:sp>
        <p:sp>
          <p:nvSpPr>
            <p:cNvPr id="60" name="TextBox 59">
              <a:extLst>
                <a:ext uri="{FF2B5EF4-FFF2-40B4-BE49-F238E27FC236}">
                  <a16:creationId xmlns:a16="http://schemas.microsoft.com/office/drawing/2014/main" id="{D01699C0-4873-2861-E7FB-3D53A7249BE7}"/>
                </a:ext>
              </a:extLst>
            </p:cNvPr>
            <p:cNvSpPr txBox="1"/>
            <p:nvPr/>
          </p:nvSpPr>
          <p:spPr>
            <a:xfrm>
              <a:off x="555164" y="8059495"/>
              <a:ext cx="345225" cy="445651"/>
            </a:xfrm>
            <a:prstGeom prst="rect">
              <a:avLst/>
            </a:prstGeom>
            <a:noFill/>
          </p:spPr>
          <p:txBody>
            <a:bodyPr wrap="none" rtlCol="0">
              <a:spAutoFit/>
            </a:bodyPr>
            <a:lstStyle/>
            <a:p>
              <a:r>
                <a:rPr lang="en-US" altLang="zh-CN" sz="5400">
                  <a:solidFill>
                    <a:schemeClr val="bg1"/>
                  </a:solidFill>
                  <a:latin typeface="Nura Black" pitchFamily="2" charset="77"/>
                  <a:cs typeface="Phosphate Inline" panose="02000506050000020004" pitchFamily="2" charset="77"/>
                </a:rPr>
                <a:t>2</a:t>
              </a:r>
              <a:endParaRPr lang="en-US" sz="5400">
                <a:solidFill>
                  <a:schemeClr val="bg1"/>
                </a:solidFill>
                <a:latin typeface="Nura Black" pitchFamily="2" charset="77"/>
                <a:cs typeface="Phosphate Inline" panose="02000506050000020004" pitchFamily="2" charset="77"/>
              </a:endParaRPr>
            </a:p>
          </p:txBody>
        </p:sp>
      </p:grpSp>
      <p:grpSp>
        <p:nvGrpSpPr>
          <p:cNvPr id="62" name="Group 61">
            <a:extLst>
              <a:ext uri="{FF2B5EF4-FFF2-40B4-BE49-F238E27FC236}">
                <a16:creationId xmlns:a16="http://schemas.microsoft.com/office/drawing/2014/main" id="{E359BAC5-20D1-F89F-C265-1C8ADCADC0DB}"/>
              </a:ext>
            </a:extLst>
          </p:cNvPr>
          <p:cNvGrpSpPr/>
          <p:nvPr/>
        </p:nvGrpSpPr>
        <p:grpSpPr>
          <a:xfrm>
            <a:off x="17107402" y="13091210"/>
            <a:ext cx="828084" cy="923330"/>
            <a:chOff x="527936" y="8059495"/>
            <a:chExt cx="399680" cy="445651"/>
          </a:xfrm>
        </p:grpSpPr>
        <p:sp>
          <p:nvSpPr>
            <p:cNvPr id="64" name="Oval 63">
              <a:extLst>
                <a:ext uri="{FF2B5EF4-FFF2-40B4-BE49-F238E27FC236}">
                  <a16:creationId xmlns:a16="http://schemas.microsoft.com/office/drawing/2014/main" id="{6CF019A8-67BC-9E65-8C09-4B7A4907FE90}"/>
                </a:ext>
              </a:extLst>
            </p:cNvPr>
            <p:cNvSpPr/>
            <p:nvPr/>
          </p:nvSpPr>
          <p:spPr>
            <a:xfrm>
              <a:off x="527936" y="8104761"/>
              <a:ext cx="399680" cy="399680"/>
            </a:xfrm>
            <a:prstGeom prst="ellipse">
              <a:avLst/>
            </a:prstGeom>
            <a:solidFill>
              <a:srgbClr val="F76902">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61"/>
            </a:p>
          </p:txBody>
        </p:sp>
        <p:sp>
          <p:nvSpPr>
            <p:cNvPr id="65" name="TextBox 64">
              <a:extLst>
                <a:ext uri="{FF2B5EF4-FFF2-40B4-BE49-F238E27FC236}">
                  <a16:creationId xmlns:a16="http://schemas.microsoft.com/office/drawing/2014/main" id="{217F7746-C16A-215E-5096-87DB8BCBEF9D}"/>
                </a:ext>
              </a:extLst>
            </p:cNvPr>
            <p:cNvSpPr txBox="1"/>
            <p:nvPr/>
          </p:nvSpPr>
          <p:spPr>
            <a:xfrm>
              <a:off x="555164" y="8059495"/>
              <a:ext cx="345225" cy="445651"/>
            </a:xfrm>
            <a:prstGeom prst="rect">
              <a:avLst/>
            </a:prstGeom>
            <a:noFill/>
          </p:spPr>
          <p:txBody>
            <a:bodyPr wrap="none" rtlCol="0">
              <a:spAutoFit/>
            </a:bodyPr>
            <a:lstStyle/>
            <a:p>
              <a:r>
                <a:rPr lang="en-US" altLang="zh-CN" sz="5400">
                  <a:solidFill>
                    <a:schemeClr val="bg1"/>
                  </a:solidFill>
                  <a:latin typeface="Nura Black" pitchFamily="2" charset="77"/>
                  <a:cs typeface="Phosphate Inline" panose="02000506050000020004" pitchFamily="2" charset="77"/>
                </a:rPr>
                <a:t>3</a:t>
              </a:r>
              <a:endParaRPr lang="en-US" sz="5400">
                <a:solidFill>
                  <a:schemeClr val="bg1"/>
                </a:solidFill>
                <a:latin typeface="Nura Black" pitchFamily="2" charset="77"/>
                <a:cs typeface="Phosphate Inline" panose="02000506050000020004" pitchFamily="2" charset="77"/>
              </a:endParaRPr>
            </a:p>
          </p:txBody>
        </p:sp>
      </p:grpSp>
      <p:sp>
        <p:nvSpPr>
          <p:cNvPr id="66" name="文本框 20">
            <a:extLst>
              <a:ext uri="{FF2B5EF4-FFF2-40B4-BE49-F238E27FC236}">
                <a16:creationId xmlns:a16="http://schemas.microsoft.com/office/drawing/2014/main" id="{620D3739-F84A-D153-C7BE-236FEF22A99F}"/>
              </a:ext>
            </a:extLst>
          </p:cNvPr>
          <p:cNvSpPr txBox="1"/>
          <p:nvPr/>
        </p:nvSpPr>
        <p:spPr>
          <a:xfrm>
            <a:off x="16768653" y="6240356"/>
            <a:ext cx="17345834" cy="3849387"/>
          </a:xfrm>
          <a:prstGeom prst="rect">
            <a:avLst/>
          </a:prstGeom>
          <a:noFill/>
        </p:spPr>
        <p:txBody>
          <a:bodyPr wrap="square" rtlCol="0" anchor="t">
            <a:spAutoFit/>
          </a:bodyPr>
          <a:lstStyle/>
          <a:p>
            <a:pPr algn="just"/>
            <a:r>
              <a:rPr lang="en-US" altLang="zh-CN" sz="3414" b="1" dirty="0">
                <a:solidFill>
                  <a:srgbClr val="F76902"/>
                </a:solidFill>
              </a:rPr>
              <a:t>Abstract</a:t>
            </a:r>
            <a:endParaRPr lang="zh-CN" altLang="en-US" sz="3414" b="1" dirty="0">
              <a:solidFill>
                <a:srgbClr val="F76902"/>
              </a:solidFill>
            </a:endParaRPr>
          </a:p>
          <a:p>
            <a:pPr algn="just"/>
            <a:r>
              <a:rPr lang="en-US" sz="2100" dirty="0">
                <a:latin typeface="微软雅黑" panose="020B0503020204020204" pitchFamily="34" charset="-122"/>
                <a:ea typeface="微软雅黑" panose="020B0503020204020204" pitchFamily="34" charset="-122"/>
              </a:rPr>
              <a:t>Training large language models (LLMs) from scratch can yield models with unique functionalities and strengths, but it is costly and often leads to redundant capabilities. A more cost-effective alternative is to fuse existing pre-trained LLMs with different architectures into a more powerful model. However, a key challenge in existing model fusion is their dependence on manually predefined vocabulary alignment, which may not generalize well across diverse contexts, leading to performance degradation in several evaluation. To solve this, we draw inspiration from distribution learning and propose the probabilistic token alignment method as a general and soft mapping for alignment, named as PTA-LLM. Our approach innovatively reformulates token alignment into a classic mathematical problem: optimal transport, seamlessly leveraging distribution-aware learning to facilitate more coherent model fusion. Apart from its inherent generality, PTA-LLM exhibits interpretability from a distributional perspective, offering insights into the essence of the token alignment. Empirical results demonstrate that probabilistic token alignment enhances the target model's performance across multiple capabilities.</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Our</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homepage</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(code,</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slides</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and</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video)</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is</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at</a:t>
            </a:r>
            <a:r>
              <a:rPr lang="zh-CN" altLang="en-US" sz="2100" dirty="0">
                <a:latin typeface="微软雅黑" panose="020B0503020204020204" pitchFamily="34" charset="-122"/>
                <a:ea typeface="微软雅黑" panose="020B0503020204020204" pitchFamily="34" charset="-122"/>
              </a:rPr>
              <a:t> </a:t>
            </a:r>
            <a:r>
              <a:rPr lang="en-US" altLang="zh-CN" sz="2100" b="1" i="1" u="sng" dirty="0">
                <a:solidFill>
                  <a:srgbClr val="F76902"/>
                </a:solidFill>
                <a:latin typeface="微软雅黑" panose="020B0503020204020204" pitchFamily="34" charset="-122"/>
                <a:ea typeface="微软雅黑" panose="020B0503020204020204" pitchFamily="34" charset="-122"/>
              </a:rPr>
              <a:t>runjia.tech/neurips_pta-llm.</a:t>
            </a:r>
            <a:endParaRPr lang="en-US" sz="2100" b="1" i="1" u="sng" dirty="0">
              <a:solidFill>
                <a:srgbClr val="F76902"/>
              </a:solidFill>
              <a:latin typeface="微软雅黑" panose="020B0503020204020204" pitchFamily="34" charset="-122"/>
              <a:ea typeface="微软雅黑" panose="020B0503020204020204" pitchFamily="34" charset="-122"/>
            </a:endParaRPr>
          </a:p>
        </p:txBody>
      </p:sp>
      <p:sp>
        <p:nvSpPr>
          <p:cNvPr id="67" name="文本框 20">
            <a:extLst>
              <a:ext uri="{FF2B5EF4-FFF2-40B4-BE49-F238E27FC236}">
                <a16:creationId xmlns:a16="http://schemas.microsoft.com/office/drawing/2014/main" id="{40BE91D1-A8AE-B48E-AB0A-2817991EB365}"/>
              </a:ext>
            </a:extLst>
          </p:cNvPr>
          <p:cNvSpPr txBox="1"/>
          <p:nvPr/>
        </p:nvSpPr>
        <p:spPr>
          <a:xfrm>
            <a:off x="16924374" y="11415004"/>
            <a:ext cx="8798882" cy="1691553"/>
          </a:xfrm>
          <a:prstGeom prst="rect">
            <a:avLst/>
          </a:prstGeom>
          <a:noFill/>
        </p:spPr>
        <p:txBody>
          <a:bodyPr wrap="square" rtlCol="0" anchor="t">
            <a:spAutoFit/>
          </a:bodyPr>
          <a:lstStyle/>
          <a:p>
            <a:r>
              <a:rPr lang="en-US" sz="2100" dirty="0">
                <a:latin typeface="微软雅黑" panose="020B0503020204020204" pitchFamily="34" charset="-122"/>
                <a:ea typeface="微软雅黑" panose="020B0503020204020204" pitchFamily="34" charset="-122"/>
              </a:rPr>
              <a:t>The global probabilistic distribution</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transport enhances the coherence of the representations, thereby improving the model's ability to</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generalize across a wide range of tasks and supporting the transfer of underlying representations</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for effective evaluation</a:t>
            </a:r>
            <a:r>
              <a:rPr lang="en-US" altLang="zh-CN" sz="2100" dirty="0">
                <a:latin typeface="微软雅黑" panose="020B0503020204020204" pitchFamily="34" charset="-122"/>
                <a:ea typeface="微软雅黑" panose="020B0503020204020204" pitchFamily="34" charset="-122"/>
              </a:rPr>
              <a:t>.</a:t>
            </a:r>
            <a:endParaRPr lang="en-US" sz="2100" dirty="0">
              <a:latin typeface="微软雅黑" panose="020B0503020204020204" pitchFamily="34" charset="-122"/>
              <a:ea typeface="微软雅黑" panose="020B0503020204020204" pitchFamily="34" charset="-122"/>
            </a:endParaRPr>
          </a:p>
          <a:p>
            <a:endParaRPr lang="en-US" sz="1992" dirty="0">
              <a:latin typeface="微软雅黑" panose="020B0503020204020204" pitchFamily="34" charset="-122"/>
              <a:ea typeface="微软雅黑" panose="020B0503020204020204" pitchFamily="34" charset="-122"/>
            </a:endParaRPr>
          </a:p>
        </p:txBody>
      </p:sp>
      <p:sp>
        <p:nvSpPr>
          <p:cNvPr id="68" name="文本框 20">
            <a:extLst>
              <a:ext uri="{FF2B5EF4-FFF2-40B4-BE49-F238E27FC236}">
                <a16:creationId xmlns:a16="http://schemas.microsoft.com/office/drawing/2014/main" id="{E7E66300-A357-B708-6765-91327E5E7A30}"/>
              </a:ext>
            </a:extLst>
          </p:cNvPr>
          <p:cNvSpPr txBox="1"/>
          <p:nvPr/>
        </p:nvSpPr>
        <p:spPr>
          <a:xfrm>
            <a:off x="26394957" y="11432517"/>
            <a:ext cx="7584032" cy="1691553"/>
          </a:xfrm>
          <a:prstGeom prst="rect">
            <a:avLst/>
          </a:prstGeom>
          <a:noFill/>
        </p:spPr>
        <p:txBody>
          <a:bodyPr wrap="square" rtlCol="0" anchor="t">
            <a:spAutoFit/>
          </a:bodyPr>
          <a:lstStyle/>
          <a:p>
            <a:r>
              <a:rPr lang="en-US" sz="2100" dirty="0">
                <a:latin typeface="微软雅黑" panose="020B0503020204020204" pitchFamily="34" charset="-122"/>
                <a:ea typeface="微软雅黑" panose="020B0503020204020204" pitchFamily="34" charset="-122"/>
              </a:rPr>
              <a:t>The reframing through an optimal transport</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perspective introduces a soft probabilistic alignment, offering a flexible and adaptive solution to</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diverse contexts and performing stablly even in difficult tasks</a:t>
            </a:r>
            <a:r>
              <a:rPr lang="en-US" altLang="zh-CN" sz="2100" dirty="0">
                <a:latin typeface="微软雅黑" panose="020B0503020204020204" pitchFamily="34" charset="-122"/>
                <a:ea typeface="微软雅黑" panose="020B0503020204020204" pitchFamily="34" charset="-122"/>
              </a:rPr>
              <a:t>.</a:t>
            </a:r>
            <a:endParaRPr lang="en-US" sz="2100" dirty="0">
              <a:latin typeface="微软雅黑" panose="020B0503020204020204" pitchFamily="34" charset="-122"/>
              <a:ea typeface="微软雅黑" panose="020B0503020204020204" pitchFamily="34" charset="-122"/>
            </a:endParaRPr>
          </a:p>
          <a:p>
            <a:endParaRPr lang="en-US" sz="1992" dirty="0">
              <a:latin typeface="微软雅黑" panose="020B0503020204020204" pitchFamily="34" charset="-122"/>
              <a:ea typeface="微软雅黑" panose="020B0503020204020204" pitchFamily="34" charset="-122"/>
            </a:endParaRPr>
          </a:p>
        </p:txBody>
      </p:sp>
      <p:sp>
        <p:nvSpPr>
          <p:cNvPr id="69" name="文本框 20">
            <a:extLst>
              <a:ext uri="{FF2B5EF4-FFF2-40B4-BE49-F238E27FC236}">
                <a16:creationId xmlns:a16="http://schemas.microsoft.com/office/drawing/2014/main" id="{353DF7A6-7D9E-9CE7-ADE6-0701129C21B2}"/>
              </a:ext>
            </a:extLst>
          </p:cNvPr>
          <p:cNvSpPr txBox="1"/>
          <p:nvPr/>
        </p:nvSpPr>
        <p:spPr>
          <a:xfrm>
            <a:off x="16924374" y="14106864"/>
            <a:ext cx="8798882" cy="2014719"/>
          </a:xfrm>
          <a:prstGeom prst="rect">
            <a:avLst/>
          </a:prstGeom>
          <a:noFill/>
        </p:spPr>
        <p:txBody>
          <a:bodyPr wrap="square" rtlCol="0" anchor="t">
            <a:spAutoFit/>
          </a:bodyPr>
          <a:lstStyle/>
          <a:p>
            <a:r>
              <a:rPr lang="en-US" sz="2100" dirty="0">
                <a:latin typeface="微软雅黑" panose="020B0503020204020204" pitchFamily="34" charset="-122"/>
                <a:ea typeface="微软雅黑" panose="020B0503020204020204" pitchFamily="34" charset="-122"/>
              </a:rPr>
              <a:t>The effectiveness of our approach is supported by theoretical insights from distribution learning and</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further validated through visualization results. It investigates the underlying mechanisms of token</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alignment, a critical operation in knowledge fusion that has been largely overlooked in prior research</a:t>
            </a:r>
            <a:r>
              <a:rPr lang="en-US" altLang="zh-CN" sz="2100" dirty="0">
                <a:latin typeface="微软雅黑" panose="020B0503020204020204" pitchFamily="34" charset="-122"/>
                <a:ea typeface="微软雅黑" panose="020B0503020204020204" pitchFamily="34" charset="-122"/>
              </a:rPr>
              <a:t>.</a:t>
            </a:r>
            <a:endParaRPr lang="en-US" sz="2100" dirty="0">
              <a:latin typeface="微软雅黑" panose="020B0503020204020204" pitchFamily="34" charset="-122"/>
              <a:ea typeface="微软雅黑" panose="020B0503020204020204" pitchFamily="34" charset="-122"/>
            </a:endParaRPr>
          </a:p>
          <a:p>
            <a:endParaRPr lang="en-US" sz="1992" dirty="0">
              <a:latin typeface="微软雅黑" panose="020B0503020204020204" pitchFamily="34" charset="-122"/>
              <a:ea typeface="微软雅黑" panose="020B0503020204020204" pitchFamily="34" charset="-122"/>
            </a:endParaRPr>
          </a:p>
        </p:txBody>
      </p:sp>
      <p:sp>
        <p:nvSpPr>
          <p:cNvPr id="2" name="Rectangle 1">
            <a:extLst>
              <a:ext uri="{FF2B5EF4-FFF2-40B4-BE49-F238E27FC236}">
                <a16:creationId xmlns:a16="http://schemas.microsoft.com/office/drawing/2014/main" id="{20855D73-71BD-E8BA-9FAF-1CA76CAE2C31}"/>
              </a:ext>
            </a:extLst>
          </p:cNvPr>
          <p:cNvSpPr/>
          <p:nvPr/>
        </p:nvSpPr>
        <p:spPr>
          <a:xfrm>
            <a:off x="191838" y="17137868"/>
            <a:ext cx="16019507" cy="12595033"/>
          </a:xfrm>
          <a:prstGeom prst="rect">
            <a:avLst/>
          </a:prstGeom>
          <a:noFill/>
          <a:ln w="190500">
            <a:solidFill>
              <a:srgbClr val="F769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642EC2D-0CCB-5C03-CE1B-DA00F4E31435}"/>
              </a:ext>
            </a:extLst>
          </p:cNvPr>
          <p:cNvSpPr/>
          <p:nvPr/>
        </p:nvSpPr>
        <p:spPr>
          <a:xfrm>
            <a:off x="4411939" y="16746077"/>
            <a:ext cx="7786255" cy="5414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18">
            <a:extLst>
              <a:ext uri="{FF2B5EF4-FFF2-40B4-BE49-F238E27FC236}">
                <a16:creationId xmlns:a16="http://schemas.microsoft.com/office/drawing/2014/main" id="{EF749809-56E6-87A6-C6A1-60F8E2733EA4}"/>
              </a:ext>
            </a:extLst>
          </p:cNvPr>
          <p:cNvSpPr txBox="1"/>
          <p:nvPr/>
        </p:nvSpPr>
        <p:spPr>
          <a:xfrm>
            <a:off x="6235053" y="16586225"/>
            <a:ext cx="3879117" cy="1015663"/>
          </a:xfrm>
          <a:prstGeom prst="rect">
            <a:avLst/>
          </a:prstGeom>
          <a:noFill/>
        </p:spPr>
        <p:txBody>
          <a:bodyPr wrap="square" rtlCol="0">
            <a:spAutoFit/>
          </a:bodyPr>
          <a:lstStyle/>
          <a:p>
            <a:pPr algn="ctr"/>
            <a:r>
              <a:rPr lang="en-US" altLang="zh-CN" sz="6000" b="1" dirty="0">
                <a:solidFill>
                  <a:srgbClr val="F76902"/>
                </a:solidFill>
              </a:rPr>
              <a:t>PTA-LLM</a:t>
            </a:r>
            <a:endParaRPr lang="zh-CN" altLang="en-US" sz="6000" b="1" dirty="0">
              <a:solidFill>
                <a:srgbClr val="F76902"/>
              </a:solidFill>
            </a:endParaRPr>
          </a:p>
        </p:txBody>
      </p:sp>
      <p:sp>
        <p:nvSpPr>
          <p:cNvPr id="10" name="Rectangle 9">
            <a:extLst>
              <a:ext uri="{FF2B5EF4-FFF2-40B4-BE49-F238E27FC236}">
                <a16:creationId xmlns:a16="http://schemas.microsoft.com/office/drawing/2014/main" id="{2EFB037B-677E-C95E-EA14-D071A8F6EAE9}"/>
              </a:ext>
            </a:extLst>
          </p:cNvPr>
          <p:cNvSpPr/>
          <p:nvPr/>
        </p:nvSpPr>
        <p:spPr>
          <a:xfrm>
            <a:off x="191838" y="6434663"/>
            <a:ext cx="16019507" cy="9997067"/>
          </a:xfrm>
          <a:prstGeom prst="rect">
            <a:avLst/>
          </a:prstGeom>
          <a:noFill/>
          <a:ln w="190500">
            <a:solidFill>
              <a:srgbClr val="F769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51BF78-F930-33EE-5D11-130DD8A036DF}"/>
              </a:ext>
            </a:extLst>
          </p:cNvPr>
          <p:cNvSpPr/>
          <p:nvPr/>
        </p:nvSpPr>
        <p:spPr>
          <a:xfrm>
            <a:off x="4411939" y="6175220"/>
            <a:ext cx="7786255" cy="5414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18">
            <a:extLst>
              <a:ext uri="{FF2B5EF4-FFF2-40B4-BE49-F238E27FC236}">
                <a16:creationId xmlns:a16="http://schemas.microsoft.com/office/drawing/2014/main" id="{8BC3E74F-5448-5FB4-FC77-B4554CFFAB12}"/>
              </a:ext>
            </a:extLst>
          </p:cNvPr>
          <p:cNvSpPr txBox="1"/>
          <p:nvPr/>
        </p:nvSpPr>
        <p:spPr>
          <a:xfrm>
            <a:off x="4411939" y="6015368"/>
            <a:ext cx="7786255" cy="1015663"/>
          </a:xfrm>
          <a:prstGeom prst="rect">
            <a:avLst/>
          </a:prstGeom>
          <a:noFill/>
        </p:spPr>
        <p:txBody>
          <a:bodyPr wrap="square" rtlCol="0">
            <a:spAutoFit/>
          </a:bodyPr>
          <a:lstStyle/>
          <a:p>
            <a:pPr algn="ctr"/>
            <a:r>
              <a:rPr lang="en-US" altLang="zh-CN" sz="6000" b="1" dirty="0">
                <a:solidFill>
                  <a:srgbClr val="F76902"/>
                </a:solidFill>
              </a:rPr>
              <a:t>Introduction</a:t>
            </a:r>
          </a:p>
        </p:txBody>
      </p:sp>
      <p:sp>
        <p:nvSpPr>
          <p:cNvPr id="14" name="Rectangle 13">
            <a:extLst>
              <a:ext uri="{FF2B5EF4-FFF2-40B4-BE49-F238E27FC236}">
                <a16:creationId xmlns:a16="http://schemas.microsoft.com/office/drawing/2014/main" id="{076464D9-696E-6758-071A-377292384FB7}"/>
              </a:ext>
            </a:extLst>
          </p:cNvPr>
          <p:cNvSpPr/>
          <p:nvPr/>
        </p:nvSpPr>
        <p:spPr>
          <a:xfrm>
            <a:off x="34674437" y="6434665"/>
            <a:ext cx="16019507" cy="5671738"/>
          </a:xfrm>
          <a:prstGeom prst="rect">
            <a:avLst/>
          </a:prstGeom>
          <a:noFill/>
          <a:ln w="190500">
            <a:solidFill>
              <a:srgbClr val="F769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3F1CA0-72D2-BCE0-530A-D68D53437EDE}"/>
              </a:ext>
            </a:extLst>
          </p:cNvPr>
          <p:cNvSpPr/>
          <p:nvPr/>
        </p:nvSpPr>
        <p:spPr>
          <a:xfrm>
            <a:off x="38872656" y="6205944"/>
            <a:ext cx="7786255" cy="5414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8">
            <a:extLst>
              <a:ext uri="{FF2B5EF4-FFF2-40B4-BE49-F238E27FC236}">
                <a16:creationId xmlns:a16="http://schemas.microsoft.com/office/drawing/2014/main" id="{24469921-9EE6-47BC-4694-9B7E9111CC0D}"/>
              </a:ext>
            </a:extLst>
          </p:cNvPr>
          <p:cNvSpPr txBox="1"/>
          <p:nvPr/>
        </p:nvSpPr>
        <p:spPr>
          <a:xfrm>
            <a:off x="38872656" y="6046092"/>
            <a:ext cx="7786255" cy="1015663"/>
          </a:xfrm>
          <a:prstGeom prst="rect">
            <a:avLst/>
          </a:prstGeom>
          <a:noFill/>
        </p:spPr>
        <p:txBody>
          <a:bodyPr wrap="square" rtlCol="0">
            <a:spAutoFit/>
          </a:bodyPr>
          <a:lstStyle/>
          <a:p>
            <a:pPr algn="ctr"/>
            <a:r>
              <a:rPr lang="en-US" altLang="zh-CN" sz="6000" b="1" dirty="0">
                <a:solidFill>
                  <a:srgbClr val="F76902"/>
                </a:solidFill>
              </a:rPr>
              <a:t>Main Results</a:t>
            </a:r>
            <a:endParaRPr lang="zh-CN" altLang="en-US" sz="6000" b="1" dirty="0">
              <a:solidFill>
                <a:srgbClr val="F76902"/>
              </a:solidFill>
            </a:endParaRPr>
          </a:p>
        </p:txBody>
      </p:sp>
      <p:sp>
        <p:nvSpPr>
          <p:cNvPr id="20" name="Rectangle 19">
            <a:extLst>
              <a:ext uri="{FF2B5EF4-FFF2-40B4-BE49-F238E27FC236}">
                <a16:creationId xmlns:a16="http://schemas.microsoft.com/office/drawing/2014/main" id="{10F7A101-D7D7-FA08-E219-D995D5E6B414}"/>
              </a:ext>
            </a:extLst>
          </p:cNvPr>
          <p:cNvSpPr/>
          <p:nvPr/>
        </p:nvSpPr>
        <p:spPr>
          <a:xfrm>
            <a:off x="34674437" y="12791065"/>
            <a:ext cx="16019507" cy="16941835"/>
          </a:xfrm>
          <a:prstGeom prst="rect">
            <a:avLst/>
          </a:prstGeom>
          <a:noFill/>
          <a:ln w="190500">
            <a:solidFill>
              <a:srgbClr val="F7690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3E41207-B107-575A-4981-826C35C89117}"/>
              </a:ext>
            </a:extLst>
          </p:cNvPr>
          <p:cNvSpPr/>
          <p:nvPr/>
        </p:nvSpPr>
        <p:spPr>
          <a:xfrm>
            <a:off x="38961282" y="12494976"/>
            <a:ext cx="7786255" cy="5414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18">
            <a:extLst>
              <a:ext uri="{FF2B5EF4-FFF2-40B4-BE49-F238E27FC236}">
                <a16:creationId xmlns:a16="http://schemas.microsoft.com/office/drawing/2014/main" id="{62476F4F-1830-79A1-FE38-9937180FA358}"/>
              </a:ext>
            </a:extLst>
          </p:cNvPr>
          <p:cNvSpPr txBox="1"/>
          <p:nvPr/>
        </p:nvSpPr>
        <p:spPr>
          <a:xfrm>
            <a:off x="39333715" y="12335124"/>
            <a:ext cx="7097486" cy="1015663"/>
          </a:xfrm>
          <a:prstGeom prst="rect">
            <a:avLst/>
          </a:prstGeom>
          <a:noFill/>
        </p:spPr>
        <p:txBody>
          <a:bodyPr wrap="square" rtlCol="0">
            <a:spAutoFit/>
          </a:bodyPr>
          <a:lstStyle/>
          <a:p>
            <a:pPr algn="ctr"/>
            <a:r>
              <a:rPr lang="en-US" altLang="zh-CN" sz="6000" b="1" dirty="0">
                <a:solidFill>
                  <a:srgbClr val="F76902"/>
                </a:solidFill>
              </a:rPr>
              <a:t>Visualizations</a:t>
            </a:r>
            <a:endParaRPr lang="zh-CN" altLang="en-US" sz="6000" b="1" dirty="0">
              <a:solidFill>
                <a:srgbClr val="F76902"/>
              </a:solidFill>
            </a:endParaRPr>
          </a:p>
        </p:txBody>
      </p:sp>
      <p:grpSp>
        <p:nvGrpSpPr>
          <p:cNvPr id="74" name="Group 73">
            <a:extLst>
              <a:ext uri="{FF2B5EF4-FFF2-40B4-BE49-F238E27FC236}">
                <a16:creationId xmlns:a16="http://schemas.microsoft.com/office/drawing/2014/main" id="{9F6046B1-736D-186F-AC36-A33C29231C22}"/>
              </a:ext>
            </a:extLst>
          </p:cNvPr>
          <p:cNvGrpSpPr/>
          <p:nvPr/>
        </p:nvGrpSpPr>
        <p:grpSpPr>
          <a:xfrm>
            <a:off x="636297" y="8011960"/>
            <a:ext cx="16023076" cy="1194859"/>
            <a:chOff x="636297" y="6952823"/>
            <a:chExt cx="16023076" cy="1194859"/>
          </a:xfrm>
        </p:grpSpPr>
        <p:sp>
          <p:nvSpPr>
            <p:cNvPr id="50" name="Rounded Rectangle 49">
              <a:extLst>
                <a:ext uri="{FF2B5EF4-FFF2-40B4-BE49-F238E27FC236}">
                  <a16:creationId xmlns:a16="http://schemas.microsoft.com/office/drawing/2014/main" id="{58C8D44F-E6D1-D502-CDEF-EEBFDAA304BE}"/>
                </a:ext>
              </a:extLst>
            </p:cNvPr>
            <p:cNvSpPr/>
            <p:nvPr/>
          </p:nvSpPr>
          <p:spPr>
            <a:xfrm>
              <a:off x="636297" y="7238575"/>
              <a:ext cx="15230078" cy="909107"/>
            </a:xfrm>
            <a:prstGeom prst="roundRect">
              <a:avLst/>
            </a:prstGeom>
            <a:solidFill>
              <a:schemeClr val="accent2">
                <a:lumMod val="20000"/>
                <a:lumOff val="80000"/>
                <a:alpha val="20000"/>
              </a:schemeClr>
            </a:solidFill>
            <a:ln w="635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50802C0-9F75-9031-E1FF-2944EDF12FB4}"/>
                </a:ext>
              </a:extLst>
            </p:cNvPr>
            <p:cNvSpPr txBox="1"/>
            <p:nvPr/>
          </p:nvSpPr>
          <p:spPr>
            <a:xfrm>
              <a:off x="698662" y="7482764"/>
              <a:ext cx="15960711" cy="477054"/>
            </a:xfrm>
            <a:prstGeom prst="rect">
              <a:avLst/>
            </a:prstGeom>
            <a:noFill/>
          </p:spPr>
          <p:txBody>
            <a:bodyPr wrap="square">
              <a:spAutoFit/>
            </a:bodyPr>
            <a:lstStyle/>
            <a:p>
              <a:pPr>
                <a:buNone/>
              </a:pPr>
              <a:r>
                <a:rPr lang="en-US" sz="2500" b="1" i="1">
                  <a:effectLst/>
                  <a:latin typeface="Helvetica" pitchFamily="2" charset="0"/>
                </a:rPr>
                <a:t>How</a:t>
              </a:r>
              <a:r>
                <a:rPr lang="zh-CN" altLang="en-US" sz="2500" b="1">
                  <a:latin typeface="Helvetica" pitchFamily="2" charset="0"/>
                </a:rPr>
                <a:t> </a:t>
              </a:r>
              <a:r>
                <a:rPr lang="en-US" sz="2500" b="1" i="1">
                  <a:effectLst/>
                  <a:latin typeface="Helvetica" pitchFamily="2" charset="0"/>
                </a:rPr>
                <a:t>an we construct stronger baselines without resorting to the naive application of scaling laws?</a:t>
              </a:r>
              <a:endParaRPr lang="en-US" sz="2500" b="1">
                <a:effectLst/>
                <a:latin typeface="Helvetica" pitchFamily="2" charset="0"/>
              </a:endParaRPr>
            </a:p>
          </p:txBody>
        </p:sp>
        <p:sp>
          <p:nvSpPr>
            <p:cNvPr id="54" name="Rectangle 53">
              <a:extLst>
                <a:ext uri="{FF2B5EF4-FFF2-40B4-BE49-F238E27FC236}">
                  <a16:creationId xmlns:a16="http://schemas.microsoft.com/office/drawing/2014/main" id="{98A79258-DA20-9ADF-03BD-E3B48F5D1415}"/>
                </a:ext>
              </a:extLst>
            </p:cNvPr>
            <p:cNvSpPr/>
            <p:nvPr/>
          </p:nvSpPr>
          <p:spPr>
            <a:xfrm>
              <a:off x="889501" y="6976129"/>
              <a:ext cx="2382205" cy="430442"/>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71" name="TextBox 70">
              <a:extLst>
                <a:ext uri="{FF2B5EF4-FFF2-40B4-BE49-F238E27FC236}">
                  <a16:creationId xmlns:a16="http://schemas.microsoft.com/office/drawing/2014/main" id="{1B82FA1D-A70E-AC20-E28C-FB29BB318C62}"/>
                </a:ext>
              </a:extLst>
            </p:cNvPr>
            <p:cNvSpPr txBox="1"/>
            <p:nvPr/>
          </p:nvSpPr>
          <p:spPr>
            <a:xfrm>
              <a:off x="1210305" y="6952823"/>
              <a:ext cx="1942472" cy="477054"/>
            </a:xfrm>
            <a:prstGeom prst="rect">
              <a:avLst/>
            </a:prstGeom>
            <a:noFill/>
          </p:spPr>
          <p:txBody>
            <a:bodyPr wrap="square">
              <a:spAutoFit/>
            </a:bodyPr>
            <a:lstStyle/>
            <a:p>
              <a:pPr>
                <a:buNone/>
              </a:pPr>
              <a:r>
                <a:rPr lang="en-US" altLang="zh-CN" sz="2500" b="1">
                  <a:solidFill>
                    <a:schemeClr val="bg1"/>
                  </a:solidFill>
                  <a:effectLst/>
                  <a:latin typeface="Helvetica" pitchFamily="2" charset="0"/>
                </a:rPr>
                <a:t>Question</a:t>
              </a:r>
              <a:r>
                <a:rPr lang="zh-CN" altLang="en-US" sz="2500" b="1">
                  <a:solidFill>
                    <a:schemeClr val="bg1"/>
                  </a:solidFill>
                  <a:effectLst/>
                  <a:latin typeface="Helvetica" pitchFamily="2" charset="0"/>
                </a:rPr>
                <a:t> </a:t>
              </a:r>
              <a:r>
                <a:rPr lang="en-US" altLang="zh-CN" sz="2500" b="1">
                  <a:solidFill>
                    <a:schemeClr val="bg1"/>
                  </a:solidFill>
                  <a:effectLst/>
                  <a:latin typeface="Helvetica" pitchFamily="2" charset="0"/>
                </a:rPr>
                <a:t>1</a:t>
              </a:r>
              <a:endParaRPr lang="en-US" sz="2500" b="1">
                <a:solidFill>
                  <a:schemeClr val="bg1"/>
                </a:solidFill>
                <a:effectLst/>
                <a:latin typeface="Helvetica" pitchFamily="2" charset="0"/>
              </a:endParaRPr>
            </a:p>
          </p:txBody>
        </p:sp>
      </p:grpSp>
      <p:grpSp>
        <p:nvGrpSpPr>
          <p:cNvPr id="75" name="Group 74">
            <a:extLst>
              <a:ext uri="{FF2B5EF4-FFF2-40B4-BE49-F238E27FC236}">
                <a16:creationId xmlns:a16="http://schemas.microsoft.com/office/drawing/2014/main" id="{9B20B334-DE4A-BEF1-0446-7109FF485665}"/>
              </a:ext>
            </a:extLst>
          </p:cNvPr>
          <p:cNvGrpSpPr/>
          <p:nvPr/>
        </p:nvGrpSpPr>
        <p:grpSpPr>
          <a:xfrm>
            <a:off x="636297" y="11379482"/>
            <a:ext cx="16023076" cy="1186231"/>
            <a:chOff x="636297" y="6961451"/>
            <a:chExt cx="16023076" cy="1186231"/>
          </a:xfrm>
        </p:grpSpPr>
        <p:sp>
          <p:nvSpPr>
            <p:cNvPr id="76" name="Rounded Rectangle 75">
              <a:extLst>
                <a:ext uri="{FF2B5EF4-FFF2-40B4-BE49-F238E27FC236}">
                  <a16:creationId xmlns:a16="http://schemas.microsoft.com/office/drawing/2014/main" id="{81689CE9-D514-AF26-5790-D95552227D9D}"/>
                </a:ext>
              </a:extLst>
            </p:cNvPr>
            <p:cNvSpPr/>
            <p:nvPr/>
          </p:nvSpPr>
          <p:spPr>
            <a:xfrm>
              <a:off x="636297" y="7238575"/>
              <a:ext cx="15230078" cy="909107"/>
            </a:xfrm>
            <a:prstGeom prst="roundRect">
              <a:avLst/>
            </a:prstGeom>
            <a:solidFill>
              <a:schemeClr val="accent2">
                <a:lumMod val="20000"/>
                <a:lumOff val="80000"/>
                <a:alpha val="20000"/>
              </a:schemeClr>
            </a:solidFill>
            <a:ln w="635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4EF8BF67-3AEA-0B02-93BC-A4B76DDA2CE6}"/>
                </a:ext>
              </a:extLst>
            </p:cNvPr>
            <p:cNvSpPr txBox="1"/>
            <p:nvPr/>
          </p:nvSpPr>
          <p:spPr>
            <a:xfrm>
              <a:off x="698662" y="7482764"/>
              <a:ext cx="15960711" cy="477054"/>
            </a:xfrm>
            <a:prstGeom prst="rect">
              <a:avLst/>
            </a:prstGeom>
            <a:noFill/>
          </p:spPr>
          <p:txBody>
            <a:bodyPr wrap="square">
              <a:spAutoFit/>
            </a:bodyPr>
            <a:lstStyle/>
            <a:p>
              <a:pPr>
                <a:buNone/>
              </a:pPr>
              <a:r>
                <a:rPr lang="en-US" sz="2500" b="1" i="1">
                  <a:effectLst/>
                  <a:latin typeface="Helvetica" pitchFamily="2" charset="0"/>
                </a:rPr>
                <a:t>How can we further optimize LLMs through knowledge fusion?</a:t>
              </a:r>
              <a:r>
                <a:rPr lang="zh-CN" altLang="en-US" sz="2500" b="1" i="1">
                  <a:effectLst/>
                  <a:latin typeface="Helvetica" pitchFamily="2" charset="0"/>
                </a:rPr>
                <a:t> </a:t>
              </a:r>
              <a:endParaRPr lang="en-US" sz="2500" b="1">
                <a:effectLst/>
                <a:latin typeface="Helvetica" pitchFamily="2" charset="0"/>
              </a:endParaRPr>
            </a:p>
          </p:txBody>
        </p:sp>
        <p:sp>
          <p:nvSpPr>
            <p:cNvPr id="78" name="Rectangle 77">
              <a:extLst>
                <a:ext uri="{FF2B5EF4-FFF2-40B4-BE49-F238E27FC236}">
                  <a16:creationId xmlns:a16="http://schemas.microsoft.com/office/drawing/2014/main" id="{21149842-C705-E37A-5E4A-96A367F1B803}"/>
                </a:ext>
              </a:extLst>
            </p:cNvPr>
            <p:cNvSpPr/>
            <p:nvPr/>
          </p:nvSpPr>
          <p:spPr>
            <a:xfrm>
              <a:off x="889501" y="6976129"/>
              <a:ext cx="2382205" cy="430442"/>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79" name="TextBox 78">
              <a:extLst>
                <a:ext uri="{FF2B5EF4-FFF2-40B4-BE49-F238E27FC236}">
                  <a16:creationId xmlns:a16="http://schemas.microsoft.com/office/drawing/2014/main" id="{ABF6ED8C-D3E8-3CE4-2CC1-4DBDD16D1335}"/>
                </a:ext>
              </a:extLst>
            </p:cNvPr>
            <p:cNvSpPr txBox="1"/>
            <p:nvPr/>
          </p:nvSpPr>
          <p:spPr>
            <a:xfrm>
              <a:off x="1210305" y="6961451"/>
              <a:ext cx="1942472" cy="477054"/>
            </a:xfrm>
            <a:prstGeom prst="rect">
              <a:avLst/>
            </a:prstGeom>
            <a:noFill/>
          </p:spPr>
          <p:txBody>
            <a:bodyPr wrap="square">
              <a:spAutoFit/>
            </a:bodyPr>
            <a:lstStyle/>
            <a:p>
              <a:pPr>
                <a:buNone/>
              </a:pPr>
              <a:r>
                <a:rPr lang="en-US" altLang="zh-CN" sz="2500" b="1">
                  <a:solidFill>
                    <a:schemeClr val="bg1"/>
                  </a:solidFill>
                  <a:effectLst/>
                  <a:latin typeface="Helvetica" pitchFamily="2" charset="0"/>
                </a:rPr>
                <a:t>Question</a:t>
              </a:r>
              <a:r>
                <a:rPr lang="zh-CN" altLang="en-US" sz="2500" b="1">
                  <a:solidFill>
                    <a:schemeClr val="bg1"/>
                  </a:solidFill>
                  <a:effectLst/>
                  <a:latin typeface="Helvetica" pitchFamily="2" charset="0"/>
                </a:rPr>
                <a:t> </a:t>
              </a:r>
              <a:r>
                <a:rPr lang="en-US" altLang="zh-CN" sz="2500" b="1">
                  <a:solidFill>
                    <a:schemeClr val="bg1"/>
                  </a:solidFill>
                  <a:effectLst/>
                  <a:latin typeface="Helvetica" pitchFamily="2" charset="0"/>
                </a:rPr>
                <a:t>2</a:t>
              </a:r>
              <a:endParaRPr lang="en-US" sz="2500" b="1">
                <a:solidFill>
                  <a:schemeClr val="bg1"/>
                </a:solidFill>
                <a:effectLst/>
                <a:latin typeface="Helvetica" pitchFamily="2" charset="0"/>
              </a:endParaRPr>
            </a:p>
          </p:txBody>
        </p:sp>
      </p:grpSp>
      <p:sp>
        <p:nvSpPr>
          <p:cNvPr id="80" name="文本框 20">
            <a:extLst>
              <a:ext uri="{FF2B5EF4-FFF2-40B4-BE49-F238E27FC236}">
                <a16:creationId xmlns:a16="http://schemas.microsoft.com/office/drawing/2014/main" id="{7478A1DE-BFB0-2781-68F0-E1EFFA3B6264}"/>
              </a:ext>
            </a:extLst>
          </p:cNvPr>
          <p:cNvSpPr txBox="1"/>
          <p:nvPr/>
        </p:nvSpPr>
        <p:spPr>
          <a:xfrm>
            <a:off x="668753" y="6940991"/>
            <a:ext cx="15313577" cy="1691553"/>
          </a:xfrm>
          <a:prstGeom prst="rect">
            <a:avLst/>
          </a:prstGeom>
          <a:noFill/>
        </p:spPr>
        <p:txBody>
          <a:bodyPr wrap="square" rtlCol="0" anchor="t">
            <a:spAutoFit/>
          </a:bodyPr>
          <a:lstStyle/>
          <a:p>
            <a:r>
              <a:rPr lang="en-US" sz="2100" dirty="0">
                <a:latin typeface="微软雅黑" panose="020B0503020204020204" pitchFamily="34" charset="-122"/>
                <a:ea typeface="微软雅黑" panose="020B0503020204020204" pitchFamily="34" charset="-122"/>
              </a:rPr>
              <a:t>The rise of large language models (LLMs) driven by scaling laws, has yielded significant advancement across a broad range of tasks</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Nevertheless,</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the reliance on scaling laws brings substantial computational demands, posing a noticeable</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impediment to the development of more robust baselines. A question thus naturally emerges</a:t>
            </a:r>
            <a:r>
              <a:rPr lang="en-US" altLang="zh-CN" sz="2100" dirty="0">
                <a:latin typeface="微软雅黑" panose="020B0503020204020204" pitchFamily="34" charset="-122"/>
                <a:ea typeface="微软雅黑" panose="020B0503020204020204" pitchFamily="34" charset="-122"/>
              </a:rPr>
              <a:t>:</a:t>
            </a:r>
            <a:endParaRPr lang="en-US" sz="2100" dirty="0">
              <a:latin typeface="微软雅黑" panose="020B0503020204020204" pitchFamily="34" charset="-122"/>
              <a:ea typeface="微软雅黑" panose="020B0503020204020204" pitchFamily="34" charset="-122"/>
            </a:endParaRPr>
          </a:p>
          <a:p>
            <a:endParaRPr lang="en-US" sz="2100" dirty="0">
              <a:latin typeface="微软雅黑" panose="020B0503020204020204" pitchFamily="34" charset="-122"/>
              <a:ea typeface="微软雅黑" panose="020B0503020204020204" pitchFamily="34" charset="-122"/>
            </a:endParaRPr>
          </a:p>
          <a:p>
            <a:endParaRPr lang="en-US" sz="1992" dirty="0">
              <a:latin typeface="微软雅黑" panose="020B0503020204020204" pitchFamily="34" charset="-122"/>
              <a:ea typeface="微软雅黑" panose="020B0503020204020204" pitchFamily="34" charset="-122"/>
            </a:endParaRPr>
          </a:p>
        </p:txBody>
      </p:sp>
      <p:sp>
        <p:nvSpPr>
          <p:cNvPr id="81" name="文本框 20">
            <a:extLst>
              <a:ext uri="{FF2B5EF4-FFF2-40B4-BE49-F238E27FC236}">
                <a16:creationId xmlns:a16="http://schemas.microsoft.com/office/drawing/2014/main" id="{1F220B96-BA63-F1D5-0A94-98828D29202F}"/>
              </a:ext>
            </a:extLst>
          </p:cNvPr>
          <p:cNvSpPr txBox="1"/>
          <p:nvPr/>
        </p:nvSpPr>
        <p:spPr>
          <a:xfrm>
            <a:off x="668753" y="9304029"/>
            <a:ext cx="15313577" cy="2354491"/>
          </a:xfrm>
          <a:prstGeom prst="rect">
            <a:avLst/>
          </a:prstGeom>
          <a:noFill/>
        </p:spPr>
        <p:txBody>
          <a:bodyPr wrap="square" rtlCol="0" anchor="t">
            <a:spAutoFit/>
          </a:bodyPr>
          <a:lstStyle/>
          <a:p>
            <a:r>
              <a:rPr lang="en-US" sz="2100" dirty="0">
                <a:latin typeface="微软雅黑" panose="020B0503020204020204" pitchFamily="34" charset="-122"/>
                <a:ea typeface="微软雅黑" panose="020B0503020204020204" pitchFamily="34" charset="-122"/>
              </a:rPr>
              <a:t>Pioneering research has begun to address this question through the concept of model fusion, focusing on model ensemble and weight merging</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Recently, a</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prominent technique called knowledge fusion aggregates the probabilistic distributions generated</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by individual LLMs and transfers this fused representation to a target model via distillation, enabling it to be more inference-efficient. After further employing token alignment, the</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misalignment issues arising from the use of different tokenizers across models are mitigated, allowing</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knowledge fusion to be architecture-agnostic. The exemplary advantages offered by knowledge</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fusion reframe question ① into ②:</a:t>
            </a:r>
          </a:p>
          <a:p>
            <a:endParaRPr lang="en-US" sz="2100" dirty="0">
              <a:latin typeface="微软雅黑" panose="020B0503020204020204" pitchFamily="34" charset="-122"/>
              <a:ea typeface="微软雅黑" panose="020B0503020204020204" pitchFamily="34" charset="-122"/>
            </a:endParaRPr>
          </a:p>
        </p:txBody>
      </p:sp>
      <p:sp>
        <p:nvSpPr>
          <p:cNvPr id="82" name="文本框 20">
            <a:extLst>
              <a:ext uri="{FF2B5EF4-FFF2-40B4-BE49-F238E27FC236}">
                <a16:creationId xmlns:a16="http://schemas.microsoft.com/office/drawing/2014/main" id="{2910DCD8-6C7A-9738-AA87-6F592D7A5E35}"/>
              </a:ext>
            </a:extLst>
          </p:cNvPr>
          <p:cNvSpPr txBox="1"/>
          <p:nvPr/>
        </p:nvSpPr>
        <p:spPr>
          <a:xfrm>
            <a:off x="668752" y="12630829"/>
            <a:ext cx="15559455" cy="2354491"/>
          </a:xfrm>
          <a:prstGeom prst="rect">
            <a:avLst/>
          </a:prstGeom>
          <a:noFill/>
        </p:spPr>
        <p:txBody>
          <a:bodyPr wrap="square" rtlCol="0" anchor="t">
            <a:spAutoFit/>
          </a:bodyPr>
          <a:lstStyle/>
          <a:p>
            <a:r>
              <a:rPr lang="en-US" sz="2100" dirty="0">
                <a:latin typeface="微软雅黑" panose="020B0503020204020204" pitchFamily="34" charset="-122"/>
                <a:ea typeface="微软雅黑" panose="020B0503020204020204" pitchFamily="34" charset="-122"/>
              </a:rPr>
              <a:t>Although knowledge fusion shows a promise avenue, two significant token alignment challenges still</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remain unresolved. ❶ The manually designed mapping strategy is overly simplistic, failing to capture</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the intricate patterns within the data. Tokens appearing in varying contexts often align with different</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objectives, and the bias introduced by this ‘rigid’ alignment reduces the model‘s capacity to fully</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learn from the data, ultimately diminishing performance. ❷ The alignment of top-k predicted token</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sets from the source and target LLMs is performed independently, without taking into account their</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associated probabilities or overall distribution. This isolated strategy may achieve local optimality at</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each step alignment, but not a whole coherent fused metric. Thus, question</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② becomes more</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specific:</a:t>
            </a:r>
            <a:endParaRPr lang="en-US" sz="2100" dirty="0">
              <a:latin typeface="微软雅黑" panose="020B0503020204020204" pitchFamily="34" charset="-122"/>
              <a:ea typeface="微软雅黑" panose="020B0503020204020204" pitchFamily="34" charset="-122"/>
            </a:endParaRPr>
          </a:p>
        </p:txBody>
      </p:sp>
      <p:grpSp>
        <p:nvGrpSpPr>
          <p:cNvPr id="83" name="Group 82">
            <a:extLst>
              <a:ext uri="{FF2B5EF4-FFF2-40B4-BE49-F238E27FC236}">
                <a16:creationId xmlns:a16="http://schemas.microsoft.com/office/drawing/2014/main" id="{9AE77D7C-39BE-C929-E165-1D6788133A91}"/>
              </a:ext>
            </a:extLst>
          </p:cNvPr>
          <p:cNvGrpSpPr/>
          <p:nvPr/>
        </p:nvGrpSpPr>
        <p:grpSpPr>
          <a:xfrm>
            <a:off x="636297" y="14948449"/>
            <a:ext cx="16023076" cy="1186231"/>
            <a:chOff x="636297" y="6961451"/>
            <a:chExt cx="16023076" cy="1186231"/>
          </a:xfrm>
        </p:grpSpPr>
        <p:sp>
          <p:nvSpPr>
            <p:cNvPr id="84" name="Rounded Rectangle 83">
              <a:extLst>
                <a:ext uri="{FF2B5EF4-FFF2-40B4-BE49-F238E27FC236}">
                  <a16:creationId xmlns:a16="http://schemas.microsoft.com/office/drawing/2014/main" id="{1C575710-258C-87EA-2C59-7B5EAFDEA123}"/>
                </a:ext>
              </a:extLst>
            </p:cNvPr>
            <p:cNvSpPr/>
            <p:nvPr/>
          </p:nvSpPr>
          <p:spPr>
            <a:xfrm>
              <a:off x="636297" y="7238575"/>
              <a:ext cx="15230078" cy="909107"/>
            </a:xfrm>
            <a:prstGeom prst="roundRect">
              <a:avLst/>
            </a:prstGeom>
            <a:solidFill>
              <a:schemeClr val="accent2">
                <a:lumMod val="20000"/>
                <a:lumOff val="80000"/>
                <a:alpha val="20000"/>
              </a:schemeClr>
            </a:solidFill>
            <a:ln w="635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34B18F77-F115-8840-7F2F-4A1549299839}"/>
                </a:ext>
              </a:extLst>
            </p:cNvPr>
            <p:cNvSpPr txBox="1"/>
            <p:nvPr/>
          </p:nvSpPr>
          <p:spPr>
            <a:xfrm>
              <a:off x="698662" y="7482764"/>
              <a:ext cx="15960711" cy="477054"/>
            </a:xfrm>
            <a:prstGeom prst="rect">
              <a:avLst/>
            </a:prstGeom>
            <a:noFill/>
          </p:spPr>
          <p:txBody>
            <a:bodyPr wrap="square">
              <a:spAutoFit/>
            </a:bodyPr>
            <a:lstStyle/>
            <a:p>
              <a:pPr>
                <a:buNone/>
              </a:pPr>
              <a:r>
                <a:rPr lang="en-US" sz="2500" b="1" i="1">
                  <a:effectLst/>
                  <a:latin typeface="Helvetica" pitchFamily="2" charset="0"/>
                </a:rPr>
                <a:t>How can we effectively fuse LLMs with an adaptive and coherent matrix?</a:t>
              </a:r>
            </a:p>
          </p:txBody>
        </p:sp>
        <p:sp>
          <p:nvSpPr>
            <p:cNvPr id="86" name="Rectangle 85">
              <a:extLst>
                <a:ext uri="{FF2B5EF4-FFF2-40B4-BE49-F238E27FC236}">
                  <a16:creationId xmlns:a16="http://schemas.microsoft.com/office/drawing/2014/main" id="{2A20F6A5-C999-B142-1184-672D77633716}"/>
                </a:ext>
              </a:extLst>
            </p:cNvPr>
            <p:cNvSpPr/>
            <p:nvPr/>
          </p:nvSpPr>
          <p:spPr>
            <a:xfrm>
              <a:off x="889501" y="6976129"/>
              <a:ext cx="2382205" cy="430442"/>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87" name="TextBox 86">
              <a:extLst>
                <a:ext uri="{FF2B5EF4-FFF2-40B4-BE49-F238E27FC236}">
                  <a16:creationId xmlns:a16="http://schemas.microsoft.com/office/drawing/2014/main" id="{0807B8B2-6FDC-2636-AD0B-204A4D25E853}"/>
                </a:ext>
              </a:extLst>
            </p:cNvPr>
            <p:cNvSpPr txBox="1"/>
            <p:nvPr/>
          </p:nvSpPr>
          <p:spPr>
            <a:xfrm>
              <a:off x="1210305" y="6961451"/>
              <a:ext cx="1942472" cy="477054"/>
            </a:xfrm>
            <a:prstGeom prst="rect">
              <a:avLst/>
            </a:prstGeom>
            <a:noFill/>
          </p:spPr>
          <p:txBody>
            <a:bodyPr wrap="square">
              <a:spAutoFit/>
            </a:bodyPr>
            <a:lstStyle/>
            <a:p>
              <a:pPr>
                <a:buNone/>
              </a:pPr>
              <a:r>
                <a:rPr lang="en-US" altLang="zh-CN" sz="2500" b="1">
                  <a:solidFill>
                    <a:schemeClr val="bg1"/>
                  </a:solidFill>
                  <a:effectLst/>
                  <a:latin typeface="Helvetica" pitchFamily="2" charset="0"/>
                </a:rPr>
                <a:t>Question</a:t>
              </a:r>
              <a:r>
                <a:rPr lang="zh-CN" altLang="en-US" sz="2500" b="1">
                  <a:solidFill>
                    <a:schemeClr val="bg1"/>
                  </a:solidFill>
                  <a:effectLst/>
                  <a:latin typeface="Helvetica" pitchFamily="2" charset="0"/>
                </a:rPr>
                <a:t> </a:t>
              </a:r>
              <a:r>
                <a:rPr lang="en-US" altLang="zh-CN" sz="2500" b="1">
                  <a:solidFill>
                    <a:schemeClr val="bg1"/>
                  </a:solidFill>
                  <a:effectLst/>
                  <a:latin typeface="Helvetica" pitchFamily="2" charset="0"/>
                </a:rPr>
                <a:t>3</a:t>
              </a:r>
              <a:endParaRPr lang="en-US" sz="2500" b="1">
                <a:solidFill>
                  <a:schemeClr val="bg1"/>
                </a:solidFill>
                <a:effectLst/>
                <a:latin typeface="Helvetica" pitchFamily="2" charset="0"/>
              </a:endParaRPr>
            </a:p>
          </p:txBody>
        </p:sp>
      </p:grpSp>
      <p:pic>
        <p:nvPicPr>
          <p:cNvPr id="89" name="Picture 88" descr="A black letter with white dots&#10;&#10;AI-generated content may be incorrect.">
            <a:extLst>
              <a:ext uri="{FF2B5EF4-FFF2-40B4-BE49-F238E27FC236}">
                <a16:creationId xmlns:a16="http://schemas.microsoft.com/office/drawing/2014/main" id="{3F1D40B5-E894-7AF9-8797-426C0B562894}"/>
              </a:ext>
            </a:extLst>
          </p:cNvPr>
          <p:cNvPicPr>
            <a:picLocks noChangeAspect="1"/>
          </p:cNvPicPr>
          <p:nvPr/>
        </p:nvPicPr>
        <p:blipFill>
          <a:blip r:embed="rId21"/>
          <a:stretch>
            <a:fillRect/>
          </a:stretch>
        </p:blipFill>
        <p:spPr>
          <a:xfrm>
            <a:off x="45517196" y="4415579"/>
            <a:ext cx="4671398" cy="934280"/>
          </a:xfrm>
          <a:prstGeom prst="rect">
            <a:avLst/>
          </a:prstGeom>
        </p:spPr>
      </p:pic>
      <p:sp>
        <p:nvSpPr>
          <p:cNvPr id="92" name="文本框 20">
            <a:extLst>
              <a:ext uri="{FF2B5EF4-FFF2-40B4-BE49-F238E27FC236}">
                <a16:creationId xmlns:a16="http://schemas.microsoft.com/office/drawing/2014/main" id="{AC9F46D2-B33B-6362-EFF9-B664B9657B13}"/>
              </a:ext>
            </a:extLst>
          </p:cNvPr>
          <p:cNvSpPr txBox="1"/>
          <p:nvPr/>
        </p:nvSpPr>
        <p:spPr>
          <a:xfrm>
            <a:off x="34992429" y="22622683"/>
            <a:ext cx="15619924" cy="6878806"/>
          </a:xfrm>
          <a:prstGeom prst="rect">
            <a:avLst/>
          </a:prstGeom>
          <a:noFill/>
        </p:spPr>
        <p:txBody>
          <a:bodyPr wrap="square" rtlCol="0" anchor="t">
            <a:spAutoFit/>
          </a:bodyPr>
          <a:lstStyle/>
          <a:p>
            <a:r>
              <a:rPr lang="en-US" altLang="zh-CN" sz="2100" b="1" u="sng" dirty="0">
                <a:latin typeface="微软雅黑" panose="020B0503020204020204" pitchFamily="34" charset="-122"/>
                <a:ea typeface="微软雅黑" panose="020B0503020204020204" pitchFamily="34" charset="-122"/>
              </a:rPr>
              <a:t>Understanding</a:t>
            </a:r>
            <a:r>
              <a:rPr lang="zh-CN" altLang="en-US" sz="2100" b="1" u="sng" dirty="0">
                <a:latin typeface="微软雅黑" panose="020B0503020204020204" pitchFamily="34" charset="-122"/>
                <a:ea typeface="微软雅黑" panose="020B0503020204020204" pitchFamily="34" charset="-122"/>
              </a:rPr>
              <a:t> </a:t>
            </a:r>
            <a:r>
              <a:rPr lang="en-US" altLang="zh-CN" sz="2100" b="1" u="sng" dirty="0">
                <a:latin typeface="微软雅黑" panose="020B0503020204020204" pitchFamily="34" charset="-122"/>
                <a:ea typeface="微软雅黑" panose="020B0503020204020204" pitchFamily="34" charset="-122"/>
              </a:rPr>
              <a:t>of</a:t>
            </a:r>
            <a:r>
              <a:rPr lang="zh-CN" altLang="en-US" sz="2100" b="1" u="sng" dirty="0">
                <a:latin typeface="微软雅黑" panose="020B0503020204020204" pitchFamily="34" charset="-122"/>
                <a:ea typeface="微软雅黑" panose="020B0503020204020204" pitchFamily="34" charset="-122"/>
              </a:rPr>
              <a:t> </a:t>
            </a:r>
            <a:r>
              <a:rPr lang="en-US" altLang="zh-CN" sz="2100" b="1" u="sng" dirty="0">
                <a:latin typeface="微软雅黑" panose="020B0503020204020204" pitchFamily="34" charset="-122"/>
                <a:ea typeface="微软雅黑" panose="020B0503020204020204" pitchFamily="34" charset="-122"/>
              </a:rPr>
              <a:t>Optimal</a:t>
            </a:r>
            <a:r>
              <a:rPr lang="zh-CN" altLang="en-US" sz="2100" b="1" u="sng" dirty="0">
                <a:latin typeface="微软雅黑" panose="020B0503020204020204" pitchFamily="34" charset="-122"/>
                <a:ea typeface="微软雅黑" panose="020B0503020204020204" pitchFamily="34" charset="-122"/>
              </a:rPr>
              <a:t> </a:t>
            </a:r>
            <a:r>
              <a:rPr lang="en-US" altLang="zh-CN" sz="2100" b="1" u="sng" dirty="0">
                <a:latin typeface="微软雅黑" panose="020B0503020204020204" pitchFamily="34" charset="-122"/>
                <a:ea typeface="微软雅黑" panose="020B0503020204020204" pitchFamily="34" charset="-122"/>
              </a:rPr>
              <a:t>Transport:</a:t>
            </a:r>
            <a:r>
              <a:rPr lang="zh-CN" altLang="en-US" sz="2100" b="1" u="sng" dirty="0">
                <a:latin typeface="微软雅黑" panose="020B0503020204020204" pitchFamily="34" charset="-122"/>
                <a:ea typeface="微软雅黑" panose="020B0503020204020204" pitchFamily="34" charset="-122"/>
              </a:rPr>
              <a:t> </a:t>
            </a:r>
            <a:endParaRPr lang="en-US" altLang="zh-CN" sz="2100" b="1" u="sng" dirty="0">
              <a:latin typeface="微软雅黑" panose="020B0503020204020204" pitchFamily="34" charset="-122"/>
              <a:ea typeface="微软雅黑" panose="020B0503020204020204" pitchFamily="34" charset="-122"/>
            </a:endParaRPr>
          </a:p>
          <a:p>
            <a:r>
              <a:rPr lang="en-US" sz="2100" dirty="0">
                <a:latin typeface="微软雅黑" panose="020B0503020204020204" pitchFamily="34" charset="-122"/>
                <a:ea typeface="微软雅黑" panose="020B0503020204020204" pitchFamily="34" charset="-122"/>
              </a:rPr>
              <a:t>Given we have previously aligned tokens like 'the private,' we need to align the token pair from the source model and target model to form the next fused token. For tokens from the target model, we can visualize their top-10 logits and corresponding indices in a 2D space (see (a), left coordinate, showing only 3 logits in a high-level representation). This is done by first using the target model's tokenizer to extract token features, followed by dimensionality reduction using Isomap and PCA</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Their relative position can reflect the underlying meaning of this indice, and the relative size indicates the magnitude of their corresponding logit. For </a:t>
            </a:r>
            <a:r>
              <a:rPr lang="en-US" sz="2100" i="1" u="sng" dirty="0">
                <a:latin typeface="微软雅黑" panose="020B0503020204020204" pitchFamily="34" charset="-122"/>
                <a:ea typeface="微软雅黑" panose="020B0503020204020204" pitchFamily="34" charset="-122"/>
              </a:rPr>
              <a:t>F</a:t>
            </a:r>
            <a:r>
              <a:rPr lang="en-US" altLang="zh-CN" sz="2100" i="1" u="sng" dirty="0">
                <a:latin typeface="微软雅黑" panose="020B0503020204020204" pitchFamily="34" charset="-122"/>
                <a:ea typeface="微软雅黑" panose="020B0503020204020204" pitchFamily="34" charset="-122"/>
              </a:rPr>
              <a:t>use</a:t>
            </a:r>
            <a:r>
              <a:rPr lang="en-US" sz="2100" i="1" u="sng" dirty="0">
                <a:latin typeface="微软雅黑" panose="020B0503020204020204" pitchFamily="34" charset="-122"/>
                <a:ea typeface="微软雅黑" panose="020B0503020204020204" pitchFamily="34" charset="-122"/>
              </a:rPr>
              <a:t>LLM</a:t>
            </a:r>
            <a:r>
              <a:rPr lang="en-US" sz="2100" dirty="0">
                <a:latin typeface="微软雅黑" panose="020B0503020204020204" pitchFamily="34" charset="-122"/>
                <a:ea typeface="微软雅黑" panose="020B0503020204020204" pitchFamily="34" charset="-122"/>
              </a:rPr>
              <a:t>, traditional hard mapping does not consider their logit and maps each indice to another with a pre-defined strategy, acting like a 'moving' (i.e., change the location without modifying the size) in high-level understanding. In contrast, </a:t>
            </a:r>
            <a:r>
              <a:rPr lang="en-US" altLang="zh-CN" sz="2100" i="1" u="sng" dirty="0">
                <a:latin typeface="微软雅黑" panose="020B0503020204020204" pitchFamily="34" charset="-122"/>
                <a:ea typeface="微软雅黑" panose="020B0503020204020204" pitchFamily="34" charset="-122"/>
              </a:rPr>
              <a:t>PTA-LLM</a:t>
            </a:r>
            <a:r>
              <a:rPr lang="zh-CN" altLang="en-US" sz="2100" dirty="0">
                <a:latin typeface="微软雅黑" panose="020B0503020204020204" pitchFamily="34" charset="-122"/>
                <a:ea typeface="微软雅黑" panose="020B0503020204020204" pitchFamily="34" charset="-122"/>
              </a:rPr>
              <a:t> </a:t>
            </a:r>
            <a:r>
              <a:rPr lang="en-US" sz="2100" dirty="0">
                <a:latin typeface="微软雅黑" panose="020B0503020204020204" pitchFamily="34" charset="-122"/>
                <a:ea typeface="微软雅黑" panose="020B0503020204020204" pitchFamily="34" charset="-122"/>
              </a:rPr>
              <a:t>leverages the complete distribution, 'transporting' (i.e., distribute the size into current location) the optimal logit into existing indices. </a:t>
            </a:r>
            <a:r>
              <a:rPr lang="en-US" sz="2100" i="1" u="sng" dirty="0">
                <a:latin typeface="微软雅黑" panose="020B0503020204020204" pitchFamily="34" charset="-122"/>
                <a:ea typeface="微软雅黑" panose="020B0503020204020204" pitchFamily="34" charset="-122"/>
              </a:rPr>
              <a:t>Quantitatively</a:t>
            </a:r>
            <a:r>
              <a:rPr lang="en-US" sz="2100" dirty="0">
                <a:latin typeface="微软雅黑" panose="020B0503020204020204" pitchFamily="34" charset="-122"/>
                <a:ea typeface="微软雅黑" panose="020B0503020204020204" pitchFamily="34" charset="-122"/>
              </a:rPr>
              <a:t>, we further compute the average compactness of each token (i.e., the logit-weighted Euclidean distance from each point to its center) and the similarity of each token center to the target one (i.e., the Euclidean distance from each center point to the target one) in 100 random samples, as shown in the table in (a). It empirically demonstrates that our method generates a more coherent fused token, as evidenced by a more compact representation and a more consistent representation.</a:t>
            </a:r>
          </a:p>
          <a:p>
            <a:r>
              <a:rPr lang="en-US" sz="2100" dirty="0">
                <a:latin typeface="微软雅黑" panose="020B0503020204020204" pitchFamily="34" charset="-122"/>
                <a:ea typeface="微软雅黑" panose="020B0503020204020204" pitchFamily="34" charset="-122"/>
              </a:rPr>
              <a:t> </a:t>
            </a:r>
          </a:p>
          <a:p>
            <a:r>
              <a:rPr lang="en-US" altLang="zh-CN" sz="2100" b="1" u="sng" dirty="0">
                <a:latin typeface="微软雅黑" panose="020B0503020204020204" pitchFamily="34" charset="-122"/>
                <a:ea typeface="微软雅黑" panose="020B0503020204020204" pitchFamily="34" charset="-122"/>
              </a:rPr>
              <a:t>Case</a:t>
            </a:r>
            <a:r>
              <a:rPr lang="zh-CN" altLang="en-US" sz="2100" b="1" u="sng" dirty="0">
                <a:latin typeface="微软雅黑" panose="020B0503020204020204" pitchFamily="34" charset="-122"/>
                <a:ea typeface="微软雅黑" panose="020B0503020204020204" pitchFamily="34" charset="-122"/>
              </a:rPr>
              <a:t> </a:t>
            </a:r>
            <a:r>
              <a:rPr lang="en-US" altLang="zh-CN" sz="2100" b="1" u="sng" dirty="0">
                <a:latin typeface="微软雅黑" panose="020B0503020204020204" pitchFamily="34" charset="-122"/>
                <a:ea typeface="微软雅黑" panose="020B0503020204020204" pitchFamily="34" charset="-122"/>
              </a:rPr>
              <a:t>Studies:</a:t>
            </a:r>
            <a:endParaRPr lang="en-US" sz="2100" b="1" u="sng" dirty="0">
              <a:latin typeface="微软雅黑" panose="020B0503020204020204" pitchFamily="34" charset="-122"/>
              <a:ea typeface="微软雅黑" panose="020B0503020204020204" pitchFamily="34" charset="-122"/>
            </a:endParaRPr>
          </a:p>
          <a:p>
            <a:r>
              <a:rPr lang="en-US" sz="2100" dirty="0">
                <a:latin typeface="微软雅黑" panose="020B0503020204020204" pitchFamily="34" charset="-122"/>
                <a:ea typeface="微软雅黑" panose="020B0503020204020204" pitchFamily="34" charset="-122"/>
              </a:rPr>
              <a:t>As shown in the down part of</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the</a:t>
            </a:r>
            <a:r>
              <a:rPr lang="zh-CN" altLang="en-US" sz="2100" dirty="0">
                <a:latin typeface="微软雅黑" panose="020B0503020204020204" pitchFamily="34" charset="-122"/>
                <a:ea typeface="微软雅黑" panose="020B0503020204020204" pitchFamily="34" charset="-122"/>
              </a:rPr>
              <a:t> </a:t>
            </a:r>
            <a:r>
              <a:rPr lang="en-US" altLang="zh-CN" sz="2100" dirty="0">
                <a:latin typeface="微软雅黑" panose="020B0503020204020204" pitchFamily="34" charset="-122"/>
                <a:ea typeface="微软雅黑" panose="020B0503020204020204" pitchFamily="34" charset="-122"/>
              </a:rPr>
              <a:t>figure</a:t>
            </a:r>
            <a:r>
              <a:rPr lang="en-US" sz="2100" dirty="0">
                <a:latin typeface="微软雅黑" panose="020B0503020204020204" pitchFamily="34" charset="-122"/>
                <a:ea typeface="微软雅黑" panose="020B0503020204020204" pitchFamily="34" charset="-122"/>
              </a:rPr>
              <a:t>, we can visually compare the distribution of PTA-LLM fused token with the target token and F</a:t>
            </a:r>
            <a:r>
              <a:rPr lang="en-US" altLang="zh-CN" sz="2100" dirty="0">
                <a:latin typeface="微软雅黑" panose="020B0503020204020204" pitchFamily="34" charset="-122"/>
                <a:ea typeface="微软雅黑" panose="020B0503020204020204" pitchFamily="34" charset="-122"/>
              </a:rPr>
              <a:t>use</a:t>
            </a:r>
            <a:r>
              <a:rPr lang="en-US" sz="2100" dirty="0">
                <a:latin typeface="微软雅黑" panose="020B0503020204020204" pitchFamily="34" charset="-122"/>
                <a:ea typeface="微软雅黑" panose="020B0503020204020204" pitchFamily="34" charset="-122"/>
              </a:rPr>
              <a:t>LLM fused token. Specifically, a more consistent marginal feature distribution between PTA-LLM and target token can be observed from (b) and (d), where F</a:t>
            </a:r>
            <a:r>
              <a:rPr lang="en-US" altLang="zh-CN" sz="2100" dirty="0">
                <a:latin typeface="微软雅黑" panose="020B0503020204020204" pitchFamily="34" charset="-122"/>
                <a:ea typeface="微软雅黑" panose="020B0503020204020204" pitchFamily="34" charset="-122"/>
              </a:rPr>
              <a:t>use</a:t>
            </a:r>
            <a:r>
              <a:rPr lang="en-US" sz="2100" dirty="0">
                <a:latin typeface="微软雅黑" panose="020B0503020204020204" pitchFamily="34" charset="-122"/>
                <a:ea typeface="微软雅黑" panose="020B0503020204020204" pitchFamily="34" charset="-122"/>
              </a:rPr>
              <a:t>LLM exhibits significantly greater distortion in the overall token representation. The more compact and coherent overall token distribution after employing probabilistic token alignment is aligned with the quantitative results. </a:t>
            </a:r>
          </a:p>
        </p:txBody>
      </p:sp>
      <p:cxnSp>
        <p:nvCxnSpPr>
          <p:cNvPr id="109" name="Straight Connector 108">
            <a:extLst>
              <a:ext uri="{FF2B5EF4-FFF2-40B4-BE49-F238E27FC236}">
                <a16:creationId xmlns:a16="http://schemas.microsoft.com/office/drawing/2014/main" id="{3DBEC595-7D46-D372-CC5D-595604D2BD15}"/>
              </a:ext>
            </a:extLst>
          </p:cNvPr>
          <p:cNvCxnSpPr>
            <a:cxnSpLocks/>
          </p:cNvCxnSpPr>
          <p:nvPr/>
        </p:nvCxnSpPr>
        <p:spPr>
          <a:xfrm>
            <a:off x="25428602" y="25272925"/>
            <a:ext cx="0" cy="3434075"/>
          </a:xfrm>
          <a:prstGeom prst="line">
            <a:avLst/>
          </a:prstGeom>
          <a:ln w="101600">
            <a:solidFill>
              <a:srgbClr val="F76902">
                <a:alpha val="70000"/>
              </a:srgbClr>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290EB01F-C75D-4B40-2CED-AC82F923154E}"/>
              </a:ext>
            </a:extLst>
          </p:cNvPr>
          <p:cNvCxnSpPr>
            <a:cxnSpLocks/>
          </p:cNvCxnSpPr>
          <p:nvPr/>
        </p:nvCxnSpPr>
        <p:spPr>
          <a:xfrm>
            <a:off x="18134484" y="25961502"/>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66EFD25D-AA0E-FF0D-80CC-C0FAFC03E993}"/>
              </a:ext>
            </a:extLst>
          </p:cNvPr>
          <p:cNvCxnSpPr>
            <a:cxnSpLocks/>
          </p:cNvCxnSpPr>
          <p:nvPr/>
        </p:nvCxnSpPr>
        <p:spPr>
          <a:xfrm>
            <a:off x="18253356" y="25961502"/>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7BB3F5CE-BC64-8D33-D163-8C0690F07576}"/>
              </a:ext>
            </a:extLst>
          </p:cNvPr>
          <p:cNvCxnSpPr>
            <a:cxnSpLocks/>
          </p:cNvCxnSpPr>
          <p:nvPr/>
        </p:nvCxnSpPr>
        <p:spPr>
          <a:xfrm>
            <a:off x="18344796" y="25961502"/>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9B2F076E-0AE3-5C66-5B96-4A1253E31D84}"/>
              </a:ext>
            </a:extLst>
          </p:cNvPr>
          <p:cNvCxnSpPr>
            <a:cxnSpLocks/>
          </p:cNvCxnSpPr>
          <p:nvPr/>
        </p:nvCxnSpPr>
        <p:spPr>
          <a:xfrm>
            <a:off x="18445380" y="25961502"/>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CBA8742-C443-A579-D960-05DDEA4805F0}"/>
              </a:ext>
            </a:extLst>
          </p:cNvPr>
          <p:cNvCxnSpPr>
            <a:cxnSpLocks/>
          </p:cNvCxnSpPr>
          <p:nvPr/>
        </p:nvCxnSpPr>
        <p:spPr>
          <a:xfrm>
            <a:off x="18028856" y="26019456"/>
            <a:ext cx="495398" cy="164665"/>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39DF505-9623-7D68-7200-06B321DFD85F}"/>
              </a:ext>
            </a:extLst>
          </p:cNvPr>
          <p:cNvCxnSpPr>
            <a:cxnSpLocks/>
          </p:cNvCxnSpPr>
          <p:nvPr/>
        </p:nvCxnSpPr>
        <p:spPr>
          <a:xfrm>
            <a:off x="18012905" y="26374407"/>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2E9B405A-E445-B1D4-D877-1E86E04952A2}"/>
              </a:ext>
            </a:extLst>
          </p:cNvPr>
          <p:cNvCxnSpPr>
            <a:cxnSpLocks/>
          </p:cNvCxnSpPr>
          <p:nvPr/>
        </p:nvCxnSpPr>
        <p:spPr>
          <a:xfrm>
            <a:off x="22759076" y="27861501"/>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5AB9D942-93B7-E14C-2902-2FA82C263409}"/>
              </a:ext>
            </a:extLst>
          </p:cNvPr>
          <p:cNvCxnSpPr>
            <a:cxnSpLocks/>
          </p:cNvCxnSpPr>
          <p:nvPr/>
        </p:nvCxnSpPr>
        <p:spPr>
          <a:xfrm>
            <a:off x="27377160" y="26782273"/>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71CE13E1-8A60-B8CD-3F92-B1620A2C912E}"/>
              </a:ext>
            </a:extLst>
          </p:cNvPr>
          <p:cNvCxnSpPr>
            <a:cxnSpLocks/>
          </p:cNvCxnSpPr>
          <p:nvPr/>
        </p:nvCxnSpPr>
        <p:spPr>
          <a:xfrm>
            <a:off x="27496032" y="26782273"/>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264A4D83-F20D-90F9-EC67-C3D598AA15C4}"/>
              </a:ext>
            </a:extLst>
          </p:cNvPr>
          <p:cNvCxnSpPr>
            <a:cxnSpLocks/>
          </p:cNvCxnSpPr>
          <p:nvPr/>
        </p:nvCxnSpPr>
        <p:spPr>
          <a:xfrm>
            <a:off x="27587472" y="26782273"/>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952964C3-416E-0910-05B0-1419A2F0D996}"/>
              </a:ext>
            </a:extLst>
          </p:cNvPr>
          <p:cNvCxnSpPr>
            <a:cxnSpLocks/>
          </p:cNvCxnSpPr>
          <p:nvPr/>
        </p:nvCxnSpPr>
        <p:spPr>
          <a:xfrm>
            <a:off x="27688056" y="26782273"/>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EF5E4801-66E9-83E1-39F4-6F081E8FAC1E}"/>
              </a:ext>
            </a:extLst>
          </p:cNvPr>
          <p:cNvCxnSpPr>
            <a:cxnSpLocks/>
          </p:cNvCxnSpPr>
          <p:nvPr/>
        </p:nvCxnSpPr>
        <p:spPr>
          <a:xfrm>
            <a:off x="27271532" y="26840227"/>
            <a:ext cx="495398" cy="164665"/>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04B4571B-779E-960A-BD28-557C4C951174}"/>
              </a:ext>
            </a:extLst>
          </p:cNvPr>
          <p:cNvCxnSpPr>
            <a:cxnSpLocks/>
          </p:cNvCxnSpPr>
          <p:nvPr/>
        </p:nvCxnSpPr>
        <p:spPr>
          <a:xfrm>
            <a:off x="28223619" y="28424060"/>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DF843D1F-5FDF-5EE4-F533-17C161155547}"/>
              </a:ext>
            </a:extLst>
          </p:cNvPr>
          <p:cNvCxnSpPr>
            <a:cxnSpLocks/>
          </p:cNvCxnSpPr>
          <p:nvPr/>
        </p:nvCxnSpPr>
        <p:spPr>
          <a:xfrm>
            <a:off x="28342491" y="28424060"/>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13CE9824-7054-984A-5803-7EB350306246}"/>
              </a:ext>
            </a:extLst>
          </p:cNvPr>
          <p:cNvCxnSpPr>
            <a:cxnSpLocks/>
          </p:cNvCxnSpPr>
          <p:nvPr/>
        </p:nvCxnSpPr>
        <p:spPr>
          <a:xfrm>
            <a:off x="28433931" y="28424060"/>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087E7E69-D752-4A3E-177C-BC86D3DB624C}"/>
              </a:ext>
            </a:extLst>
          </p:cNvPr>
          <p:cNvCxnSpPr>
            <a:cxnSpLocks/>
          </p:cNvCxnSpPr>
          <p:nvPr/>
        </p:nvCxnSpPr>
        <p:spPr>
          <a:xfrm>
            <a:off x="28534515" y="28424060"/>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9E6CADAF-9D20-4232-7FAD-146366A63520}"/>
              </a:ext>
            </a:extLst>
          </p:cNvPr>
          <p:cNvCxnSpPr>
            <a:cxnSpLocks/>
          </p:cNvCxnSpPr>
          <p:nvPr/>
        </p:nvCxnSpPr>
        <p:spPr>
          <a:xfrm>
            <a:off x="28117991" y="28482014"/>
            <a:ext cx="495398" cy="164665"/>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B3D6DBBB-8775-364F-1063-9FC8FB455469}"/>
              </a:ext>
            </a:extLst>
          </p:cNvPr>
          <p:cNvCxnSpPr>
            <a:cxnSpLocks/>
          </p:cNvCxnSpPr>
          <p:nvPr/>
        </p:nvCxnSpPr>
        <p:spPr>
          <a:xfrm>
            <a:off x="28713270" y="28424060"/>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DB8D86DB-0D7B-A114-DDA0-66D68A59F86A}"/>
              </a:ext>
            </a:extLst>
          </p:cNvPr>
          <p:cNvCxnSpPr>
            <a:cxnSpLocks/>
          </p:cNvCxnSpPr>
          <p:nvPr/>
        </p:nvCxnSpPr>
        <p:spPr>
          <a:xfrm>
            <a:off x="27984881" y="25961502"/>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FA7204E7-A42C-2A31-2F79-A7F0DA7616FC}"/>
              </a:ext>
            </a:extLst>
          </p:cNvPr>
          <p:cNvCxnSpPr>
            <a:cxnSpLocks/>
          </p:cNvCxnSpPr>
          <p:nvPr/>
        </p:nvCxnSpPr>
        <p:spPr>
          <a:xfrm>
            <a:off x="31470601" y="25961502"/>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A3CDE6CF-C970-C67D-FEC9-76EE9D7BE6F9}"/>
              </a:ext>
            </a:extLst>
          </p:cNvPr>
          <p:cNvCxnSpPr>
            <a:cxnSpLocks/>
          </p:cNvCxnSpPr>
          <p:nvPr/>
        </p:nvCxnSpPr>
        <p:spPr>
          <a:xfrm>
            <a:off x="28813274" y="28422194"/>
            <a:ext cx="0" cy="344112"/>
          </a:xfrm>
          <a:prstGeom prst="line">
            <a:avLst/>
          </a:prstGeom>
          <a:ln w="508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cxnSp>
      <p:sp>
        <p:nvSpPr>
          <p:cNvPr id="152" name="文本框 20">
            <a:extLst>
              <a:ext uri="{FF2B5EF4-FFF2-40B4-BE49-F238E27FC236}">
                <a16:creationId xmlns:a16="http://schemas.microsoft.com/office/drawing/2014/main" id="{FF95865E-EA0B-9EC0-5EB2-1D9D3D925720}"/>
              </a:ext>
            </a:extLst>
          </p:cNvPr>
          <p:cNvSpPr txBox="1"/>
          <p:nvPr/>
        </p:nvSpPr>
        <p:spPr>
          <a:xfrm>
            <a:off x="31919920" y="13379658"/>
            <a:ext cx="2575364" cy="1477328"/>
          </a:xfrm>
          <a:prstGeom prst="rect">
            <a:avLst/>
          </a:prstGeom>
          <a:noFill/>
        </p:spPr>
        <p:txBody>
          <a:bodyPr wrap="square" rtlCol="0" anchor="t">
            <a:spAutoFit/>
          </a:bodyPr>
          <a:lstStyle/>
          <a:p>
            <a:r>
              <a:rPr lang="en-US" altLang="zh-CN" dirty="0">
                <a:solidFill>
                  <a:schemeClr val="bg2">
                    <a:lumMod val="75000"/>
                  </a:schemeClr>
                </a:solidFill>
                <a:latin typeface="微软雅黑" panose="020B0503020204020204" pitchFamily="34" charset="-122"/>
                <a:ea typeface="微软雅黑" panose="020B0503020204020204" pitchFamily="34" charset="-122"/>
              </a:rPr>
              <a:t>*This</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"SpiRIT"</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is</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generated</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by</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Midjourney</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with</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the</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prompt</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refined</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from</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ChatGPT-5.</a:t>
            </a:r>
            <a:endParaRPr lang="en-US" dirty="0">
              <a:solidFill>
                <a:schemeClr val="bg2">
                  <a:lumMod val="75000"/>
                </a:schemeClr>
              </a:solidFill>
              <a:latin typeface="微软雅黑" panose="020B0503020204020204" pitchFamily="34" charset="-122"/>
              <a:ea typeface="微软雅黑" panose="020B0503020204020204" pitchFamily="34" charset="-122"/>
            </a:endParaRPr>
          </a:p>
        </p:txBody>
      </p:sp>
      <p:pic>
        <p:nvPicPr>
          <p:cNvPr id="154" name="Picture 153" descr="A person in a tiger garment&#10;&#10;AI-generated content may be incorrect.">
            <a:extLst>
              <a:ext uri="{FF2B5EF4-FFF2-40B4-BE49-F238E27FC236}">
                <a16:creationId xmlns:a16="http://schemas.microsoft.com/office/drawing/2014/main" id="{42CD1FD7-8913-1BF2-8555-07B605194411}"/>
              </a:ext>
            </a:extLst>
          </p:cNvPr>
          <p:cNvPicPr>
            <a:picLocks noChangeAspect="1"/>
          </p:cNvPicPr>
          <p:nvPr/>
        </p:nvPicPr>
        <p:blipFill>
          <a:blip r:embed="rId22"/>
          <a:stretch>
            <a:fillRect/>
          </a:stretch>
        </p:blipFill>
        <p:spPr>
          <a:xfrm>
            <a:off x="31907722" y="14516783"/>
            <a:ext cx="3944334" cy="3944334"/>
          </a:xfrm>
          <a:prstGeom prst="rect">
            <a:avLst/>
          </a:prstGeom>
        </p:spPr>
      </p:pic>
      <p:pic>
        <p:nvPicPr>
          <p:cNvPr id="156" name="Picture 155" descr="A cartoon tiger with eyes&#10;&#10;AI-generated content may be incorrect.">
            <a:extLst>
              <a:ext uri="{FF2B5EF4-FFF2-40B4-BE49-F238E27FC236}">
                <a16:creationId xmlns:a16="http://schemas.microsoft.com/office/drawing/2014/main" id="{C079E692-87F1-A146-7127-551BC4202236}"/>
              </a:ext>
            </a:extLst>
          </p:cNvPr>
          <p:cNvPicPr>
            <a:picLocks noChangeAspect="1"/>
          </p:cNvPicPr>
          <p:nvPr/>
        </p:nvPicPr>
        <p:blipFill>
          <a:blip r:embed="rId23"/>
          <a:stretch>
            <a:fillRect/>
          </a:stretch>
        </p:blipFill>
        <p:spPr>
          <a:xfrm>
            <a:off x="31680409" y="19044401"/>
            <a:ext cx="2434078" cy="2434078"/>
          </a:xfrm>
          <a:prstGeom prst="rect">
            <a:avLst/>
          </a:prstGeom>
        </p:spPr>
      </p:pic>
      <p:pic>
        <p:nvPicPr>
          <p:cNvPr id="158" name="Picture 157" descr="A statue of a tiger&#10;&#10;AI-generated content may be incorrect.">
            <a:extLst>
              <a:ext uri="{FF2B5EF4-FFF2-40B4-BE49-F238E27FC236}">
                <a16:creationId xmlns:a16="http://schemas.microsoft.com/office/drawing/2014/main" id="{79904696-3A11-3CAF-D009-4CC074DD3A89}"/>
              </a:ext>
            </a:extLst>
          </p:cNvPr>
          <p:cNvPicPr>
            <a:picLocks noChangeAspect="1"/>
          </p:cNvPicPr>
          <p:nvPr/>
        </p:nvPicPr>
        <p:blipFill>
          <a:blip r:embed="rId24"/>
          <a:stretch>
            <a:fillRect/>
          </a:stretch>
        </p:blipFill>
        <p:spPr>
          <a:xfrm>
            <a:off x="17047117" y="16499188"/>
            <a:ext cx="2082450" cy="1171379"/>
          </a:xfrm>
          <a:prstGeom prst="rect">
            <a:avLst/>
          </a:prstGeom>
        </p:spPr>
      </p:pic>
      <p:sp>
        <p:nvSpPr>
          <p:cNvPr id="159" name="文本框 20">
            <a:extLst>
              <a:ext uri="{FF2B5EF4-FFF2-40B4-BE49-F238E27FC236}">
                <a16:creationId xmlns:a16="http://schemas.microsoft.com/office/drawing/2014/main" id="{CAC443CC-FA12-686D-72AE-30453D302EAF}"/>
              </a:ext>
            </a:extLst>
          </p:cNvPr>
          <p:cNvSpPr txBox="1"/>
          <p:nvPr/>
        </p:nvSpPr>
        <p:spPr>
          <a:xfrm>
            <a:off x="19193315" y="16521725"/>
            <a:ext cx="2261339" cy="1200329"/>
          </a:xfrm>
          <a:prstGeom prst="rect">
            <a:avLst/>
          </a:prstGeom>
          <a:noFill/>
        </p:spPr>
        <p:txBody>
          <a:bodyPr wrap="square" rtlCol="0" anchor="t">
            <a:spAutoFit/>
          </a:bodyPr>
          <a:lstStyle/>
          <a:p>
            <a:r>
              <a:rPr lang="en-US" altLang="zh-CN" dirty="0">
                <a:solidFill>
                  <a:schemeClr val="bg2">
                    <a:lumMod val="75000"/>
                  </a:schemeClr>
                </a:solidFill>
                <a:latin typeface="微软雅黑" panose="020B0503020204020204" pitchFamily="34" charset="-122"/>
                <a:ea typeface="微软雅黑" panose="020B0503020204020204" pitchFamily="34" charset="-122"/>
              </a:rPr>
              <a:t>The</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"SpiRIT" statue</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is</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located</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right</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at</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the</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center</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of</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RIT</a:t>
            </a:r>
            <a:r>
              <a:rPr lang="zh-CN" altLang="en-US" dirty="0">
                <a:solidFill>
                  <a:schemeClr val="bg2">
                    <a:lumMod val="75000"/>
                  </a:schemeClr>
                </a:solidFill>
                <a:latin typeface="微软雅黑" panose="020B0503020204020204" pitchFamily="34" charset="-122"/>
                <a:ea typeface="微软雅黑" panose="020B0503020204020204" pitchFamily="34" charset="-122"/>
              </a:rPr>
              <a:t> </a:t>
            </a:r>
            <a:r>
              <a:rPr lang="en-US" altLang="zh-CN" dirty="0">
                <a:solidFill>
                  <a:schemeClr val="bg2">
                    <a:lumMod val="75000"/>
                  </a:schemeClr>
                </a:solidFill>
                <a:latin typeface="微软雅黑" panose="020B0503020204020204" pitchFamily="34" charset="-122"/>
                <a:ea typeface="微软雅黑" panose="020B0503020204020204" pitchFamily="34" charset="-122"/>
              </a:rPr>
              <a:t>campus.</a:t>
            </a:r>
            <a:endParaRPr lang="en-US"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160" name="文本框 20">
            <a:extLst>
              <a:ext uri="{FF2B5EF4-FFF2-40B4-BE49-F238E27FC236}">
                <a16:creationId xmlns:a16="http://schemas.microsoft.com/office/drawing/2014/main" id="{BDB21F75-CBCF-EB12-854A-49F2AF8FB0A4}"/>
              </a:ext>
            </a:extLst>
          </p:cNvPr>
          <p:cNvSpPr txBox="1"/>
          <p:nvPr/>
        </p:nvSpPr>
        <p:spPr>
          <a:xfrm>
            <a:off x="16994086" y="17735209"/>
            <a:ext cx="3824619" cy="369332"/>
          </a:xfrm>
          <a:prstGeom prst="rect">
            <a:avLst/>
          </a:prstGeom>
          <a:noFill/>
        </p:spPr>
        <p:txBody>
          <a:bodyPr wrap="square" rtlCol="0" anchor="t">
            <a:spAutoFit/>
          </a:bodyPr>
          <a:lstStyle/>
          <a:p>
            <a:r>
              <a:rPr lang="en-US" altLang="zh-CN" dirty="0">
                <a:solidFill>
                  <a:schemeClr val="bg2">
                    <a:lumMod val="75000"/>
                  </a:schemeClr>
                </a:solidFill>
                <a:latin typeface="微软雅黑" panose="020B0503020204020204" pitchFamily="34" charset="-122"/>
                <a:ea typeface="微软雅黑" panose="020B0503020204020204" pitchFamily="34" charset="-122"/>
              </a:rPr>
              <a:t>RIT once had a real tiger!</a:t>
            </a:r>
            <a:endParaRPr lang="en-US" dirty="0">
              <a:solidFill>
                <a:schemeClr val="bg2">
                  <a:lumMod val="75000"/>
                </a:schemeClr>
              </a:solidFill>
              <a:latin typeface="微软雅黑" panose="020B0503020204020204" pitchFamily="34" charset="-122"/>
              <a:ea typeface="微软雅黑" panose="020B0503020204020204" pitchFamily="34" charset="-122"/>
            </a:endParaRPr>
          </a:p>
        </p:txBody>
      </p:sp>
      <p:pic>
        <p:nvPicPr>
          <p:cNvPr id="162" name="Picture 161" descr="A group of women posing with a small tiger&#10;&#10;AI-generated content may be incorrect.">
            <a:extLst>
              <a:ext uri="{FF2B5EF4-FFF2-40B4-BE49-F238E27FC236}">
                <a16:creationId xmlns:a16="http://schemas.microsoft.com/office/drawing/2014/main" id="{400670F4-8610-DA3A-1BEB-5647A96A9B9A}"/>
              </a:ext>
            </a:extLst>
          </p:cNvPr>
          <p:cNvPicPr>
            <a:picLocks noChangeAspect="1"/>
          </p:cNvPicPr>
          <p:nvPr/>
        </p:nvPicPr>
        <p:blipFill>
          <a:blip r:embed="rId25"/>
          <a:stretch>
            <a:fillRect/>
          </a:stretch>
        </p:blipFill>
        <p:spPr>
          <a:xfrm>
            <a:off x="17054548" y="18134851"/>
            <a:ext cx="1106510" cy="1106510"/>
          </a:xfrm>
          <a:prstGeom prst="rect">
            <a:avLst/>
          </a:prstGeom>
        </p:spPr>
      </p:pic>
      <p:pic>
        <p:nvPicPr>
          <p:cNvPr id="164" name="Picture 163" descr="A person in a suit holding a tiger&#10;&#10;AI-generated content may be incorrect.">
            <a:extLst>
              <a:ext uri="{FF2B5EF4-FFF2-40B4-BE49-F238E27FC236}">
                <a16:creationId xmlns:a16="http://schemas.microsoft.com/office/drawing/2014/main" id="{C1BD43BA-82F7-002A-346A-29F2B75D68FC}"/>
              </a:ext>
            </a:extLst>
          </p:cNvPr>
          <p:cNvPicPr>
            <a:picLocks noChangeAspect="1"/>
          </p:cNvPicPr>
          <p:nvPr/>
        </p:nvPicPr>
        <p:blipFill>
          <a:blip r:embed="rId26"/>
          <a:stretch>
            <a:fillRect/>
          </a:stretch>
        </p:blipFill>
        <p:spPr>
          <a:xfrm>
            <a:off x="18253356" y="18140964"/>
            <a:ext cx="1107996" cy="1107996"/>
          </a:xfrm>
          <a:prstGeom prst="rect">
            <a:avLst/>
          </a:prstGeom>
        </p:spPr>
      </p:pic>
      <p:pic>
        <p:nvPicPr>
          <p:cNvPr id="166" name="Picture 165" descr="A group of people walking a tiger&#10;&#10;AI-generated content may be incorrect.">
            <a:extLst>
              <a:ext uri="{FF2B5EF4-FFF2-40B4-BE49-F238E27FC236}">
                <a16:creationId xmlns:a16="http://schemas.microsoft.com/office/drawing/2014/main" id="{AB1F9A12-2A94-7A69-4C40-A68BCC47A7B4}"/>
              </a:ext>
            </a:extLst>
          </p:cNvPr>
          <p:cNvPicPr>
            <a:picLocks noChangeAspect="1"/>
          </p:cNvPicPr>
          <p:nvPr/>
        </p:nvPicPr>
        <p:blipFill>
          <a:blip r:embed="rId27"/>
          <a:stretch>
            <a:fillRect/>
          </a:stretch>
        </p:blipFill>
        <p:spPr>
          <a:xfrm>
            <a:off x="18253356" y="19439981"/>
            <a:ext cx="1102761" cy="1002225"/>
          </a:xfrm>
          <a:prstGeom prst="rect">
            <a:avLst/>
          </a:prstGeom>
        </p:spPr>
      </p:pic>
      <p:pic>
        <p:nvPicPr>
          <p:cNvPr id="167" name="Picture 166">
            <a:extLst>
              <a:ext uri="{FF2B5EF4-FFF2-40B4-BE49-F238E27FC236}">
                <a16:creationId xmlns:a16="http://schemas.microsoft.com/office/drawing/2014/main" id="{69BEE6D5-E434-4CF7-F0D7-FD22AEA1BF95}"/>
              </a:ext>
            </a:extLst>
          </p:cNvPr>
          <p:cNvPicPr>
            <a:picLocks noChangeAspect="1"/>
          </p:cNvPicPr>
          <p:nvPr/>
        </p:nvPicPr>
        <p:blipFill>
          <a:blip r:embed="rId28"/>
          <a:srcRect t="4187"/>
          <a:stretch>
            <a:fillRect/>
          </a:stretch>
        </p:blipFill>
        <p:spPr>
          <a:xfrm>
            <a:off x="3541265" y="29125756"/>
            <a:ext cx="3694300" cy="375733"/>
          </a:xfrm>
          <a:prstGeom prst="rect">
            <a:avLst/>
          </a:prstGeom>
        </p:spPr>
      </p:pic>
      <p:pic>
        <p:nvPicPr>
          <p:cNvPr id="168" name="Picture 167">
            <a:extLst>
              <a:ext uri="{FF2B5EF4-FFF2-40B4-BE49-F238E27FC236}">
                <a16:creationId xmlns:a16="http://schemas.microsoft.com/office/drawing/2014/main" id="{CC0F55C2-18D6-3658-7831-80C323CA72DA}"/>
              </a:ext>
            </a:extLst>
          </p:cNvPr>
          <p:cNvPicPr>
            <a:picLocks noChangeAspect="1"/>
          </p:cNvPicPr>
          <p:nvPr/>
        </p:nvPicPr>
        <p:blipFill>
          <a:blip r:embed="rId29"/>
          <a:srcRect t="10309"/>
          <a:stretch>
            <a:fillRect/>
          </a:stretch>
        </p:blipFill>
        <p:spPr>
          <a:xfrm>
            <a:off x="4593588" y="28305241"/>
            <a:ext cx="4387256" cy="364832"/>
          </a:xfrm>
          <a:prstGeom prst="rect">
            <a:avLst/>
          </a:prstGeom>
        </p:spPr>
      </p:pic>
      <p:pic>
        <p:nvPicPr>
          <p:cNvPr id="169" name="Picture 168">
            <a:extLst>
              <a:ext uri="{FF2B5EF4-FFF2-40B4-BE49-F238E27FC236}">
                <a16:creationId xmlns:a16="http://schemas.microsoft.com/office/drawing/2014/main" id="{437663AE-0E11-84C9-22B2-5171B6CD7559}"/>
              </a:ext>
            </a:extLst>
          </p:cNvPr>
          <p:cNvPicPr>
            <a:picLocks noChangeAspect="1"/>
          </p:cNvPicPr>
          <p:nvPr/>
        </p:nvPicPr>
        <p:blipFill>
          <a:blip r:embed="rId30"/>
          <a:stretch>
            <a:fillRect/>
          </a:stretch>
        </p:blipFill>
        <p:spPr>
          <a:xfrm>
            <a:off x="9060318" y="29136826"/>
            <a:ext cx="3785945" cy="364663"/>
          </a:xfrm>
          <a:prstGeom prst="rect">
            <a:avLst/>
          </a:prstGeom>
        </p:spPr>
      </p:pic>
      <p:pic>
        <p:nvPicPr>
          <p:cNvPr id="170" name="Picture 169">
            <a:extLst>
              <a:ext uri="{FF2B5EF4-FFF2-40B4-BE49-F238E27FC236}">
                <a16:creationId xmlns:a16="http://schemas.microsoft.com/office/drawing/2014/main" id="{E8FC5C47-9D6A-59F6-1234-09125A1FC49F}"/>
              </a:ext>
            </a:extLst>
          </p:cNvPr>
          <p:cNvPicPr>
            <a:picLocks noChangeAspect="1"/>
          </p:cNvPicPr>
          <p:nvPr/>
        </p:nvPicPr>
        <p:blipFill>
          <a:blip r:embed="rId31"/>
          <a:stretch>
            <a:fillRect/>
          </a:stretch>
        </p:blipFill>
        <p:spPr>
          <a:xfrm>
            <a:off x="9216540" y="24240027"/>
            <a:ext cx="3741013" cy="365175"/>
          </a:xfrm>
          <a:prstGeom prst="rect">
            <a:avLst/>
          </a:prstGeom>
        </p:spPr>
      </p:pic>
      <p:pic>
        <p:nvPicPr>
          <p:cNvPr id="171" name="Picture 170">
            <a:extLst>
              <a:ext uri="{FF2B5EF4-FFF2-40B4-BE49-F238E27FC236}">
                <a16:creationId xmlns:a16="http://schemas.microsoft.com/office/drawing/2014/main" id="{37A11B71-402A-128D-A640-4D5E5DD4E27C}"/>
              </a:ext>
            </a:extLst>
          </p:cNvPr>
          <p:cNvPicPr>
            <a:picLocks noChangeAspect="1"/>
          </p:cNvPicPr>
          <p:nvPr/>
        </p:nvPicPr>
        <p:blipFill>
          <a:blip r:embed="rId32"/>
          <a:stretch>
            <a:fillRect/>
          </a:stretch>
        </p:blipFill>
        <p:spPr>
          <a:xfrm>
            <a:off x="2574600" y="24213073"/>
            <a:ext cx="2318340" cy="419084"/>
          </a:xfrm>
          <a:prstGeom prst="rect">
            <a:avLst/>
          </a:prstGeom>
        </p:spPr>
      </p:pic>
      <p:pic>
        <p:nvPicPr>
          <p:cNvPr id="172" name="Picture 171">
            <a:extLst>
              <a:ext uri="{FF2B5EF4-FFF2-40B4-BE49-F238E27FC236}">
                <a16:creationId xmlns:a16="http://schemas.microsoft.com/office/drawing/2014/main" id="{D4D2E021-F424-40E6-7B32-6E7C537E0568}"/>
              </a:ext>
            </a:extLst>
          </p:cNvPr>
          <p:cNvPicPr>
            <a:picLocks noChangeAspect="1"/>
          </p:cNvPicPr>
          <p:nvPr/>
        </p:nvPicPr>
        <p:blipFill>
          <a:blip r:embed="rId33"/>
          <a:stretch>
            <a:fillRect/>
          </a:stretch>
        </p:blipFill>
        <p:spPr>
          <a:xfrm>
            <a:off x="9376603" y="24766018"/>
            <a:ext cx="1844751" cy="428942"/>
          </a:xfrm>
          <a:prstGeom prst="rect">
            <a:avLst/>
          </a:prstGeom>
        </p:spPr>
      </p:pic>
      <p:pic>
        <p:nvPicPr>
          <p:cNvPr id="173" name="Picture 172">
            <a:extLst>
              <a:ext uri="{FF2B5EF4-FFF2-40B4-BE49-F238E27FC236}">
                <a16:creationId xmlns:a16="http://schemas.microsoft.com/office/drawing/2014/main" id="{E40F1394-0434-97FA-FC30-8D9680BB756A}"/>
              </a:ext>
            </a:extLst>
          </p:cNvPr>
          <p:cNvPicPr>
            <a:picLocks noChangeAspect="1"/>
          </p:cNvPicPr>
          <p:nvPr/>
        </p:nvPicPr>
        <p:blipFill>
          <a:blip r:embed="rId34"/>
          <a:srcRect t="7268"/>
          <a:stretch>
            <a:fillRect/>
          </a:stretch>
        </p:blipFill>
        <p:spPr>
          <a:xfrm>
            <a:off x="11471991" y="24776876"/>
            <a:ext cx="1839657" cy="383727"/>
          </a:xfrm>
          <a:prstGeom prst="rect">
            <a:avLst/>
          </a:prstGeom>
        </p:spPr>
      </p:pic>
      <p:pic>
        <p:nvPicPr>
          <p:cNvPr id="175" name="Picture 174">
            <a:extLst>
              <a:ext uri="{FF2B5EF4-FFF2-40B4-BE49-F238E27FC236}">
                <a16:creationId xmlns:a16="http://schemas.microsoft.com/office/drawing/2014/main" id="{6B66A9B7-484B-0BE2-9CF4-EF9849371C6E}"/>
              </a:ext>
            </a:extLst>
          </p:cNvPr>
          <p:cNvPicPr>
            <a:picLocks noChangeAspect="1"/>
          </p:cNvPicPr>
          <p:nvPr/>
        </p:nvPicPr>
        <p:blipFill>
          <a:blip r:embed="rId35"/>
          <a:stretch>
            <a:fillRect/>
          </a:stretch>
        </p:blipFill>
        <p:spPr>
          <a:xfrm>
            <a:off x="7750507" y="26084466"/>
            <a:ext cx="3026144" cy="368513"/>
          </a:xfrm>
          <a:prstGeom prst="rect">
            <a:avLst/>
          </a:prstGeom>
        </p:spPr>
      </p:pic>
      <p:pic>
        <p:nvPicPr>
          <p:cNvPr id="176" name="Picture 175">
            <a:extLst>
              <a:ext uri="{FF2B5EF4-FFF2-40B4-BE49-F238E27FC236}">
                <a16:creationId xmlns:a16="http://schemas.microsoft.com/office/drawing/2014/main" id="{CD512FB6-DF51-D2AA-18BA-1318AC6B1D2C}"/>
              </a:ext>
            </a:extLst>
          </p:cNvPr>
          <p:cNvPicPr>
            <a:picLocks noChangeAspect="1"/>
          </p:cNvPicPr>
          <p:nvPr/>
        </p:nvPicPr>
        <p:blipFill>
          <a:blip r:embed="rId36"/>
          <a:stretch>
            <a:fillRect/>
          </a:stretch>
        </p:blipFill>
        <p:spPr>
          <a:xfrm>
            <a:off x="3616737" y="26512681"/>
            <a:ext cx="4227994" cy="539184"/>
          </a:xfrm>
          <a:prstGeom prst="rect">
            <a:avLst/>
          </a:prstGeom>
        </p:spPr>
      </p:pic>
      <p:pic>
        <p:nvPicPr>
          <p:cNvPr id="177" name="Picture 176">
            <a:extLst>
              <a:ext uri="{FF2B5EF4-FFF2-40B4-BE49-F238E27FC236}">
                <a16:creationId xmlns:a16="http://schemas.microsoft.com/office/drawing/2014/main" id="{12FE6E2D-ABF5-5968-2B0B-3AE7001EB632}"/>
              </a:ext>
            </a:extLst>
          </p:cNvPr>
          <p:cNvPicPr>
            <a:picLocks noChangeAspect="1"/>
          </p:cNvPicPr>
          <p:nvPr/>
        </p:nvPicPr>
        <p:blipFill>
          <a:blip r:embed="rId37"/>
          <a:stretch>
            <a:fillRect/>
          </a:stretch>
        </p:blipFill>
        <p:spPr>
          <a:xfrm>
            <a:off x="594047" y="27207350"/>
            <a:ext cx="3381920" cy="542778"/>
          </a:xfrm>
          <a:prstGeom prst="rect">
            <a:avLst/>
          </a:prstGeom>
        </p:spPr>
      </p:pic>
      <p:pic>
        <p:nvPicPr>
          <p:cNvPr id="178" name="Picture 177">
            <a:extLst>
              <a:ext uri="{FF2B5EF4-FFF2-40B4-BE49-F238E27FC236}">
                <a16:creationId xmlns:a16="http://schemas.microsoft.com/office/drawing/2014/main" id="{14B716F3-6354-CFC8-2DC1-874875D1BFF0}"/>
              </a:ext>
            </a:extLst>
          </p:cNvPr>
          <p:cNvPicPr>
            <a:picLocks noChangeAspect="1"/>
          </p:cNvPicPr>
          <p:nvPr/>
        </p:nvPicPr>
        <p:blipFill>
          <a:blip r:embed="rId38"/>
          <a:stretch>
            <a:fillRect/>
          </a:stretch>
        </p:blipFill>
        <p:spPr>
          <a:xfrm>
            <a:off x="4531533" y="27024563"/>
            <a:ext cx="11450797" cy="987308"/>
          </a:xfrm>
          <a:prstGeom prst="rect">
            <a:avLst/>
          </a:prstGeom>
        </p:spPr>
      </p:pic>
      <p:pic>
        <p:nvPicPr>
          <p:cNvPr id="180" name="Picture 179">
            <a:extLst>
              <a:ext uri="{FF2B5EF4-FFF2-40B4-BE49-F238E27FC236}">
                <a16:creationId xmlns:a16="http://schemas.microsoft.com/office/drawing/2014/main" id="{C3CA999A-FE3A-D0D6-7E85-74AA944721DD}"/>
              </a:ext>
            </a:extLst>
          </p:cNvPr>
          <p:cNvPicPr>
            <a:picLocks noChangeAspect="1"/>
          </p:cNvPicPr>
          <p:nvPr/>
        </p:nvPicPr>
        <p:blipFill>
          <a:blip r:embed="rId39"/>
          <a:stretch>
            <a:fillRect/>
          </a:stretch>
        </p:blipFill>
        <p:spPr>
          <a:xfrm>
            <a:off x="594047" y="28012287"/>
            <a:ext cx="3289402" cy="882850"/>
          </a:xfrm>
          <a:prstGeom prst="rect">
            <a:avLst/>
          </a:prstGeom>
        </p:spPr>
      </p:pic>
      <p:sp>
        <p:nvSpPr>
          <p:cNvPr id="182" name="TextBox 181">
            <a:extLst>
              <a:ext uri="{FF2B5EF4-FFF2-40B4-BE49-F238E27FC236}">
                <a16:creationId xmlns:a16="http://schemas.microsoft.com/office/drawing/2014/main" id="{1E6F4E4B-D7CE-FF12-301A-49A01BE7EB97}"/>
              </a:ext>
            </a:extLst>
          </p:cNvPr>
          <p:cNvSpPr txBox="1"/>
          <p:nvPr/>
        </p:nvSpPr>
        <p:spPr>
          <a:xfrm>
            <a:off x="512456" y="24214866"/>
            <a:ext cx="2519502" cy="415498"/>
          </a:xfrm>
          <a:prstGeom prst="rect">
            <a:avLst/>
          </a:prstGeom>
          <a:noFill/>
        </p:spPr>
        <p:txBody>
          <a:bodyPr wrap="square">
            <a:spAutoFit/>
          </a:bodyPr>
          <a:lstStyle/>
          <a:p>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One-hot</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label:</a:t>
            </a:r>
            <a:endParaRPr lang="en-US" sz="210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83" name="TextBox 182">
            <a:extLst>
              <a:ext uri="{FF2B5EF4-FFF2-40B4-BE49-F238E27FC236}">
                <a16:creationId xmlns:a16="http://schemas.microsoft.com/office/drawing/2014/main" id="{E0404723-C07E-2175-48A2-B283A0921F9A}"/>
              </a:ext>
            </a:extLst>
          </p:cNvPr>
          <p:cNvSpPr txBox="1"/>
          <p:nvPr/>
        </p:nvSpPr>
        <p:spPr>
          <a:xfrm>
            <a:off x="512456" y="24745105"/>
            <a:ext cx="9222790" cy="415498"/>
          </a:xfrm>
          <a:prstGeom prst="rect">
            <a:avLst/>
          </a:prstGeom>
          <a:noFill/>
        </p:spPr>
        <p:txBody>
          <a:bodyPr wrap="square">
            <a:spAutoFit/>
          </a:bodyPr>
          <a:lstStyle/>
          <a:p>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Probabilistic distribution matrices</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for</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the</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source</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and</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target</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models:</a:t>
            </a:r>
            <a:endParaRPr lang="en-US" sz="210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84" name="TextBox 183">
            <a:extLst>
              <a:ext uri="{FF2B5EF4-FFF2-40B4-BE49-F238E27FC236}">
                <a16:creationId xmlns:a16="http://schemas.microsoft.com/office/drawing/2014/main" id="{A713D52C-BBA8-5C67-EC45-3296E76589D5}"/>
              </a:ext>
            </a:extLst>
          </p:cNvPr>
          <p:cNvSpPr txBox="1"/>
          <p:nvPr/>
        </p:nvSpPr>
        <p:spPr>
          <a:xfrm>
            <a:off x="6331025" y="24214866"/>
            <a:ext cx="3411452" cy="415498"/>
          </a:xfrm>
          <a:prstGeom prst="rect">
            <a:avLst/>
          </a:prstGeom>
          <a:noFill/>
        </p:spPr>
        <p:txBody>
          <a:bodyPr wrap="square">
            <a:spAutoFit/>
          </a:bodyPr>
          <a:lstStyle/>
          <a:p>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Traditional</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CLM</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loss:</a:t>
            </a:r>
            <a:endParaRPr lang="en-US" sz="210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85" name="TextBox 184">
            <a:extLst>
              <a:ext uri="{FF2B5EF4-FFF2-40B4-BE49-F238E27FC236}">
                <a16:creationId xmlns:a16="http://schemas.microsoft.com/office/drawing/2014/main" id="{198F8323-87F5-3D96-4AC3-33CE0C1A3DDD}"/>
              </a:ext>
            </a:extLst>
          </p:cNvPr>
          <p:cNvSpPr txBox="1"/>
          <p:nvPr/>
        </p:nvSpPr>
        <p:spPr>
          <a:xfrm>
            <a:off x="7737703" y="29076791"/>
            <a:ext cx="3411452" cy="415498"/>
          </a:xfrm>
          <a:prstGeom prst="rect">
            <a:avLst/>
          </a:prstGeom>
          <a:noFill/>
        </p:spPr>
        <p:txBody>
          <a:bodyPr wrap="square">
            <a:spAutoFit/>
          </a:bodyPr>
          <a:lstStyle/>
          <a:p>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Our</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loss:</a:t>
            </a:r>
            <a:endParaRPr lang="en-US" sz="210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86" name="TextBox 185">
            <a:extLst>
              <a:ext uri="{FF2B5EF4-FFF2-40B4-BE49-F238E27FC236}">
                <a16:creationId xmlns:a16="http://schemas.microsoft.com/office/drawing/2014/main" id="{A42D729B-4BC9-F1FB-1C6F-B1069A09145E}"/>
              </a:ext>
            </a:extLst>
          </p:cNvPr>
          <p:cNvSpPr txBox="1"/>
          <p:nvPr/>
        </p:nvSpPr>
        <p:spPr>
          <a:xfrm>
            <a:off x="512455" y="29085991"/>
            <a:ext cx="3660152" cy="415498"/>
          </a:xfrm>
          <a:prstGeom prst="rect">
            <a:avLst/>
          </a:prstGeom>
          <a:noFill/>
        </p:spPr>
        <p:txBody>
          <a:bodyPr wrap="square">
            <a:spAutoFit/>
          </a:bodyPr>
          <a:lstStyle/>
          <a:p>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Knowledge</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fusion</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loss:</a:t>
            </a:r>
            <a:endParaRPr lang="en-US" sz="2100">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188" name="Picture 187">
            <a:extLst>
              <a:ext uri="{FF2B5EF4-FFF2-40B4-BE49-F238E27FC236}">
                <a16:creationId xmlns:a16="http://schemas.microsoft.com/office/drawing/2014/main" id="{81BC3457-430D-2F81-7508-3DC428AC7443}"/>
              </a:ext>
            </a:extLst>
          </p:cNvPr>
          <p:cNvPicPr>
            <a:picLocks noChangeAspect="1"/>
          </p:cNvPicPr>
          <p:nvPr/>
        </p:nvPicPr>
        <p:blipFill>
          <a:blip r:embed="rId40"/>
          <a:stretch>
            <a:fillRect/>
          </a:stretch>
        </p:blipFill>
        <p:spPr>
          <a:xfrm>
            <a:off x="8827521" y="25272925"/>
            <a:ext cx="1533975" cy="350793"/>
          </a:xfrm>
          <a:prstGeom prst="rect">
            <a:avLst/>
          </a:prstGeom>
        </p:spPr>
      </p:pic>
      <p:sp>
        <p:nvSpPr>
          <p:cNvPr id="189" name="TextBox 188">
            <a:extLst>
              <a:ext uri="{FF2B5EF4-FFF2-40B4-BE49-F238E27FC236}">
                <a16:creationId xmlns:a16="http://schemas.microsoft.com/office/drawing/2014/main" id="{D0B4118F-A065-A892-1047-F0957FCB1336}"/>
              </a:ext>
            </a:extLst>
          </p:cNvPr>
          <p:cNvSpPr txBox="1"/>
          <p:nvPr/>
        </p:nvSpPr>
        <p:spPr>
          <a:xfrm>
            <a:off x="494285" y="25272925"/>
            <a:ext cx="15715965" cy="738664"/>
          </a:xfrm>
          <a:prstGeom prst="rect">
            <a:avLst/>
          </a:prstGeom>
          <a:noFill/>
        </p:spPr>
        <p:txBody>
          <a:bodyPr wrap="square">
            <a:spAutoFit/>
          </a:bodyPr>
          <a:lstStyle/>
          <a:p>
            <a:r>
              <a:rPr lang="en-US" altLang="zh-CN" sz="2100" u="sng" dirty="0">
                <a:latin typeface="Microsoft YaHei" panose="020B0503020204020204" pitchFamily="34" charset="-122"/>
                <a:ea typeface="Microsoft YaHei" panose="020B0503020204020204" pitchFamily="34" charset="-122"/>
                <a:cs typeface="Times New Roman" panose="02020603050405020304" pitchFamily="18" charset="0"/>
              </a:rPr>
              <a:t>Dynamic</a:t>
            </a:r>
            <a:r>
              <a:rPr lang="zh-CN" altLang="en-US" sz="2100" u="sng"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u="sng" dirty="0">
                <a:latin typeface="Microsoft YaHei" panose="020B0503020204020204" pitchFamily="34" charset="-122"/>
                <a:ea typeface="Microsoft YaHei" panose="020B0503020204020204" pitchFamily="34" charset="-122"/>
                <a:cs typeface="Times New Roman" panose="02020603050405020304" pitchFamily="18" charset="0"/>
              </a:rPr>
              <a:t>Token</a:t>
            </a:r>
            <a:r>
              <a:rPr lang="zh-CN" altLang="en-US" sz="2100" u="sng"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u="sng" dirty="0">
                <a:latin typeface="Microsoft YaHei" panose="020B0503020204020204" pitchFamily="34" charset="-122"/>
                <a:ea typeface="Microsoft YaHei" panose="020B0503020204020204" pitchFamily="34" charset="-122"/>
                <a:cs typeface="Times New Roman" panose="02020603050405020304" pitchFamily="18" charset="0"/>
              </a:rPr>
              <a:t>Pairing:</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Formally, given two sequences of tokens 			</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 our</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objective is to find an alignment through dynamic programming</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that</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minimizes the overall cost associated with transforming one sequence</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into the other.</a:t>
            </a:r>
          </a:p>
        </p:txBody>
      </p:sp>
      <p:sp>
        <p:nvSpPr>
          <p:cNvPr id="191" name="TextBox 190">
            <a:extLst>
              <a:ext uri="{FF2B5EF4-FFF2-40B4-BE49-F238E27FC236}">
                <a16:creationId xmlns:a16="http://schemas.microsoft.com/office/drawing/2014/main" id="{614842AC-4BE0-3F31-01D1-1204A32608D2}"/>
              </a:ext>
            </a:extLst>
          </p:cNvPr>
          <p:cNvSpPr txBox="1"/>
          <p:nvPr/>
        </p:nvSpPr>
        <p:spPr>
          <a:xfrm>
            <a:off x="472999" y="26015548"/>
            <a:ext cx="15715965" cy="415498"/>
          </a:xfrm>
          <a:prstGeom prst="rect">
            <a:avLst/>
          </a:prstGeom>
          <a:noFill/>
        </p:spPr>
        <p:txBody>
          <a:bodyPr wrap="square">
            <a:spAutoFit/>
          </a:bodyPr>
          <a:lstStyle/>
          <a:p>
            <a:r>
              <a:rPr lang="en-US" altLang="zh-CN" sz="2100" u="sng" dirty="0">
                <a:latin typeface="Microsoft YaHei" panose="020B0503020204020204" pitchFamily="34" charset="-122"/>
                <a:ea typeface="Microsoft YaHei" panose="020B0503020204020204" pitchFamily="34" charset="-122"/>
                <a:cs typeface="Times New Roman" panose="02020603050405020304" pitchFamily="18" charset="0"/>
              </a:rPr>
              <a:t>Probabilistic</a:t>
            </a:r>
            <a:r>
              <a:rPr lang="zh-CN" altLang="en-US" sz="2100" u="sng"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u="sng" dirty="0">
                <a:latin typeface="Microsoft YaHei" panose="020B0503020204020204" pitchFamily="34" charset="-122"/>
                <a:ea typeface="Microsoft YaHei" panose="020B0503020204020204" pitchFamily="34" charset="-122"/>
                <a:cs typeface="Times New Roman" panose="02020603050405020304" pitchFamily="18" charset="0"/>
              </a:rPr>
              <a:t>Token</a:t>
            </a:r>
            <a:r>
              <a:rPr lang="zh-CN" altLang="en-US" sz="2100" u="sng"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u="sng" dirty="0">
                <a:latin typeface="Microsoft YaHei" panose="020B0503020204020204" pitchFamily="34" charset="-122"/>
                <a:ea typeface="Microsoft YaHei" panose="020B0503020204020204" pitchFamily="34" charset="-122"/>
                <a:cs typeface="Times New Roman" panose="02020603050405020304" pitchFamily="18" charset="0"/>
              </a:rPr>
              <a:t>Alignment:</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After</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finding</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the</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pairing							</a:t>
            </a:r>
            <a:r>
              <a:rPr lang="zh-CN" altLang="en-US" sz="2100"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dirty="0">
                <a:latin typeface="Microsoft YaHei" panose="020B0503020204020204" pitchFamily="34" charset="-122"/>
                <a:ea typeface="Microsoft YaHei" panose="020B0503020204020204" pitchFamily="34" charset="-122"/>
                <a:cs typeface="Times New Roman" panose="02020603050405020304" pitchFamily="18" charset="0"/>
              </a:rPr>
              <a:t>,</a:t>
            </a:r>
          </a:p>
        </p:txBody>
      </p:sp>
      <p:sp>
        <p:nvSpPr>
          <p:cNvPr id="192" name="TextBox 191">
            <a:extLst>
              <a:ext uri="{FF2B5EF4-FFF2-40B4-BE49-F238E27FC236}">
                <a16:creationId xmlns:a16="http://schemas.microsoft.com/office/drawing/2014/main" id="{4E469110-A0D2-0C46-633A-4CF9CAA97454}"/>
              </a:ext>
            </a:extLst>
          </p:cNvPr>
          <p:cNvSpPr txBox="1"/>
          <p:nvPr/>
        </p:nvSpPr>
        <p:spPr>
          <a:xfrm>
            <a:off x="512455" y="26574464"/>
            <a:ext cx="3345441" cy="415498"/>
          </a:xfrm>
          <a:prstGeom prst="rect">
            <a:avLst/>
          </a:prstGeom>
          <a:noFill/>
        </p:spPr>
        <p:txBody>
          <a:bodyPr wrap="square">
            <a:spAutoFit/>
          </a:bodyPr>
          <a:lstStyle/>
          <a:p>
            <a:r>
              <a:rPr lang="en-US" altLang="zh-CN" sz="2100" i="1" dirty="0">
                <a:latin typeface="Microsoft YaHei" panose="020B0503020204020204" pitchFamily="34" charset="-122"/>
                <a:ea typeface="Microsoft YaHei" panose="020B0503020204020204" pitchFamily="34" charset="-122"/>
                <a:cs typeface="Times New Roman" panose="02020603050405020304" pitchFamily="18" charset="0"/>
              </a:rPr>
              <a:t>Token-level</a:t>
            </a:r>
            <a:r>
              <a:rPr lang="zh-CN" altLang="en-US" sz="2100" i="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i="1" dirty="0">
                <a:latin typeface="Microsoft YaHei" panose="020B0503020204020204" pitchFamily="34" charset="-122"/>
                <a:ea typeface="Microsoft YaHei" panose="020B0503020204020204" pitchFamily="34" charset="-122"/>
                <a:cs typeface="Times New Roman" panose="02020603050405020304" pitchFamily="18" charset="0"/>
              </a:rPr>
              <a:t>alignment:</a:t>
            </a:r>
            <a:endParaRPr lang="en-US" sz="2100" i="1">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93" name="TextBox 192">
            <a:extLst>
              <a:ext uri="{FF2B5EF4-FFF2-40B4-BE49-F238E27FC236}">
                <a16:creationId xmlns:a16="http://schemas.microsoft.com/office/drawing/2014/main" id="{FCD15427-FFA0-42D8-C725-2045BD98EE6B}"/>
              </a:ext>
            </a:extLst>
          </p:cNvPr>
          <p:cNvSpPr txBox="1"/>
          <p:nvPr/>
        </p:nvSpPr>
        <p:spPr>
          <a:xfrm>
            <a:off x="8125074" y="26580218"/>
            <a:ext cx="6524332" cy="415498"/>
          </a:xfrm>
          <a:prstGeom prst="rect">
            <a:avLst/>
          </a:prstGeom>
          <a:noFill/>
        </p:spPr>
        <p:txBody>
          <a:bodyPr wrap="square">
            <a:spAutoFit/>
          </a:bodyPr>
          <a:lstStyle/>
          <a:p>
            <a:r>
              <a:rPr lang="en-US" altLang="zh-CN" sz="2100" i="1" dirty="0">
                <a:latin typeface="Microsoft YaHei" panose="020B0503020204020204" pitchFamily="34" charset="-122"/>
                <a:ea typeface="Microsoft YaHei" panose="020B0503020204020204" pitchFamily="34" charset="-122"/>
                <a:cs typeface="Times New Roman" panose="02020603050405020304" pitchFamily="18" charset="0"/>
              </a:rPr>
              <a:t>Transform</a:t>
            </a:r>
            <a:r>
              <a:rPr lang="zh-CN" altLang="en-US" sz="2100" i="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i="1" dirty="0">
                <a:latin typeface="Microsoft YaHei" panose="020B0503020204020204" pitchFamily="34" charset="-122"/>
                <a:ea typeface="Microsoft YaHei" panose="020B0503020204020204" pitchFamily="34" charset="-122"/>
                <a:cs typeface="Times New Roman" panose="02020603050405020304" pitchFamily="18" charset="0"/>
              </a:rPr>
              <a:t>into</a:t>
            </a:r>
            <a:r>
              <a:rPr lang="zh-CN" altLang="en-US" sz="2100" i="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i="1" dirty="0">
                <a:latin typeface="Microsoft YaHei" panose="020B0503020204020204" pitchFamily="34" charset="-122"/>
                <a:ea typeface="Microsoft YaHei" panose="020B0503020204020204" pitchFamily="34" charset="-122"/>
                <a:cs typeface="Times New Roman" panose="02020603050405020304" pitchFamily="18" charset="0"/>
              </a:rPr>
              <a:t>the</a:t>
            </a:r>
            <a:r>
              <a:rPr lang="zh-CN" altLang="en-US" sz="2100" i="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i="1" dirty="0">
                <a:latin typeface="Microsoft YaHei" panose="020B0503020204020204" pitchFamily="34" charset="-122"/>
                <a:ea typeface="Microsoft YaHei" panose="020B0503020204020204" pitchFamily="34" charset="-122"/>
                <a:cs typeface="Times New Roman" panose="02020603050405020304" pitchFamily="18" charset="0"/>
              </a:rPr>
              <a:t>optimal</a:t>
            </a:r>
            <a:r>
              <a:rPr lang="zh-CN" altLang="en-US" sz="2100" i="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i="1" dirty="0">
                <a:latin typeface="Microsoft YaHei" panose="020B0503020204020204" pitchFamily="34" charset="-122"/>
                <a:ea typeface="Microsoft YaHei" panose="020B0503020204020204" pitchFamily="34" charset="-122"/>
                <a:cs typeface="Times New Roman" panose="02020603050405020304" pitchFamily="18" charset="0"/>
              </a:rPr>
              <a:t>transport</a:t>
            </a:r>
            <a:r>
              <a:rPr lang="zh-CN" altLang="en-US" sz="2100" i="1" dirty="0">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100" i="1" dirty="0">
                <a:latin typeface="Microsoft YaHei" panose="020B0503020204020204" pitchFamily="34" charset="-122"/>
                <a:ea typeface="Microsoft YaHei" panose="020B0503020204020204" pitchFamily="34" charset="-122"/>
                <a:cs typeface="Times New Roman" panose="02020603050405020304" pitchFamily="18" charset="0"/>
              </a:rPr>
              <a:t>problem:</a:t>
            </a:r>
            <a:endParaRPr lang="en-US" sz="2100" i="1">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93" name="Picture 92">
            <a:extLst>
              <a:ext uri="{FF2B5EF4-FFF2-40B4-BE49-F238E27FC236}">
                <a16:creationId xmlns:a16="http://schemas.microsoft.com/office/drawing/2014/main" id="{CE468CF1-34DE-E0FA-031E-6E5DE372412F}"/>
              </a:ext>
            </a:extLst>
          </p:cNvPr>
          <p:cNvPicPr>
            <a:picLocks noChangeAspect="1"/>
          </p:cNvPicPr>
          <p:nvPr/>
        </p:nvPicPr>
        <p:blipFill>
          <a:blip r:embed="rId41"/>
          <a:stretch>
            <a:fillRect/>
          </a:stretch>
        </p:blipFill>
        <p:spPr>
          <a:xfrm>
            <a:off x="6812197" y="336672"/>
            <a:ext cx="7772400" cy="3130254"/>
          </a:xfrm>
          <a:prstGeom prst="rect">
            <a:avLst/>
          </a:prstGeom>
        </p:spPr>
      </p:pic>
      <p:pic>
        <p:nvPicPr>
          <p:cNvPr id="97" name="Picture 96">
            <a:extLst>
              <a:ext uri="{FF2B5EF4-FFF2-40B4-BE49-F238E27FC236}">
                <a16:creationId xmlns:a16="http://schemas.microsoft.com/office/drawing/2014/main" id="{178606C8-B726-E667-6E96-2B62228B9686}"/>
              </a:ext>
            </a:extLst>
          </p:cNvPr>
          <p:cNvPicPr>
            <a:picLocks noChangeAspect="1"/>
          </p:cNvPicPr>
          <p:nvPr/>
        </p:nvPicPr>
        <p:blipFill>
          <a:blip r:embed="rId42"/>
          <a:stretch>
            <a:fillRect/>
          </a:stretch>
        </p:blipFill>
        <p:spPr>
          <a:xfrm>
            <a:off x="17317980" y="9794188"/>
            <a:ext cx="6959600" cy="2362200"/>
          </a:xfrm>
          <a:prstGeom prst="rect">
            <a:avLst/>
          </a:prstGeom>
        </p:spPr>
      </p:pic>
      <p:pic>
        <p:nvPicPr>
          <p:cNvPr id="101" name="Picture 100">
            <a:extLst>
              <a:ext uri="{FF2B5EF4-FFF2-40B4-BE49-F238E27FC236}">
                <a16:creationId xmlns:a16="http://schemas.microsoft.com/office/drawing/2014/main" id="{64381152-65CA-F7E9-CCB3-C44FADE324D1}"/>
              </a:ext>
            </a:extLst>
          </p:cNvPr>
          <p:cNvPicPr>
            <a:picLocks noChangeAspect="1"/>
          </p:cNvPicPr>
          <p:nvPr/>
        </p:nvPicPr>
        <p:blipFill>
          <a:blip r:embed="rId43"/>
          <a:stretch>
            <a:fillRect/>
          </a:stretch>
        </p:blipFill>
        <p:spPr>
          <a:xfrm>
            <a:off x="26548791" y="9787838"/>
            <a:ext cx="6946900" cy="2374900"/>
          </a:xfrm>
          <a:prstGeom prst="rect">
            <a:avLst/>
          </a:prstGeom>
        </p:spPr>
      </p:pic>
      <p:pic>
        <p:nvPicPr>
          <p:cNvPr id="105" name="Picture 104">
            <a:extLst>
              <a:ext uri="{FF2B5EF4-FFF2-40B4-BE49-F238E27FC236}">
                <a16:creationId xmlns:a16="http://schemas.microsoft.com/office/drawing/2014/main" id="{7A7E28F2-317F-322A-2B36-86E1599965EC}"/>
              </a:ext>
            </a:extLst>
          </p:cNvPr>
          <p:cNvPicPr>
            <a:picLocks noChangeAspect="1"/>
          </p:cNvPicPr>
          <p:nvPr/>
        </p:nvPicPr>
        <p:blipFill>
          <a:blip r:embed="rId44"/>
          <a:stretch>
            <a:fillRect/>
          </a:stretch>
        </p:blipFill>
        <p:spPr>
          <a:xfrm>
            <a:off x="17305468" y="12505407"/>
            <a:ext cx="7772400" cy="2329228"/>
          </a:xfrm>
          <a:prstGeom prst="rect">
            <a:avLst/>
          </a:prstGeom>
        </p:spPr>
      </p:pic>
      <p:pic>
        <p:nvPicPr>
          <p:cNvPr id="163" name="Picture 162">
            <a:extLst>
              <a:ext uri="{FF2B5EF4-FFF2-40B4-BE49-F238E27FC236}">
                <a16:creationId xmlns:a16="http://schemas.microsoft.com/office/drawing/2014/main" id="{37ADF2CA-A862-A0A4-D622-0BC45C0E0EDB}"/>
              </a:ext>
            </a:extLst>
          </p:cNvPr>
          <p:cNvPicPr>
            <a:picLocks noChangeAspect="1"/>
          </p:cNvPicPr>
          <p:nvPr/>
        </p:nvPicPr>
        <p:blipFill>
          <a:blip r:embed="rId45"/>
          <a:stretch>
            <a:fillRect/>
          </a:stretch>
        </p:blipFill>
        <p:spPr>
          <a:xfrm>
            <a:off x="18710374" y="22428356"/>
            <a:ext cx="14592868" cy="3050556"/>
          </a:xfrm>
          <a:prstGeom prst="rect">
            <a:avLst/>
          </a:prstGeom>
        </p:spPr>
      </p:pic>
      <p:pic>
        <p:nvPicPr>
          <p:cNvPr id="174" name="Picture 173">
            <a:extLst>
              <a:ext uri="{FF2B5EF4-FFF2-40B4-BE49-F238E27FC236}">
                <a16:creationId xmlns:a16="http://schemas.microsoft.com/office/drawing/2014/main" id="{B136E2C2-2529-E0D3-06B4-031441BFA2BE}"/>
              </a:ext>
            </a:extLst>
          </p:cNvPr>
          <p:cNvPicPr>
            <a:picLocks noChangeAspect="1"/>
          </p:cNvPicPr>
          <p:nvPr/>
        </p:nvPicPr>
        <p:blipFill>
          <a:blip r:embed="rId46"/>
          <a:stretch>
            <a:fillRect/>
          </a:stretch>
        </p:blipFill>
        <p:spPr>
          <a:xfrm>
            <a:off x="15476837" y="28391686"/>
            <a:ext cx="19932108" cy="2093551"/>
          </a:xfrm>
          <a:prstGeom prst="rect">
            <a:avLst/>
          </a:prstGeom>
        </p:spPr>
      </p:pic>
      <p:pic>
        <p:nvPicPr>
          <p:cNvPr id="202" name="Picture 201">
            <a:extLst>
              <a:ext uri="{FF2B5EF4-FFF2-40B4-BE49-F238E27FC236}">
                <a16:creationId xmlns:a16="http://schemas.microsoft.com/office/drawing/2014/main" id="{9E64A449-8242-6D64-923D-AF5AD46E6B5D}"/>
              </a:ext>
            </a:extLst>
          </p:cNvPr>
          <p:cNvPicPr>
            <a:picLocks noChangeAspect="1"/>
          </p:cNvPicPr>
          <p:nvPr/>
        </p:nvPicPr>
        <p:blipFill>
          <a:blip r:embed="rId47"/>
          <a:stretch>
            <a:fillRect/>
          </a:stretch>
        </p:blipFill>
        <p:spPr>
          <a:xfrm>
            <a:off x="16586487" y="25051919"/>
            <a:ext cx="18773183" cy="3876086"/>
          </a:xfrm>
          <a:prstGeom prst="rect">
            <a:avLst/>
          </a:prstGeom>
        </p:spPr>
      </p:pic>
      <p:pic>
        <p:nvPicPr>
          <p:cNvPr id="208" name="Picture 207">
            <a:extLst>
              <a:ext uri="{FF2B5EF4-FFF2-40B4-BE49-F238E27FC236}">
                <a16:creationId xmlns:a16="http://schemas.microsoft.com/office/drawing/2014/main" id="{31170DD2-CCDA-2E61-E8BD-05011CABADAC}"/>
              </a:ext>
            </a:extLst>
          </p:cNvPr>
          <p:cNvPicPr>
            <a:picLocks noChangeAspect="1"/>
          </p:cNvPicPr>
          <p:nvPr/>
        </p:nvPicPr>
        <p:blipFill>
          <a:blip r:embed="rId48"/>
          <a:stretch>
            <a:fillRect/>
          </a:stretch>
        </p:blipFill>
        <p:spPr>
          <a:xfrm>
            <a:off x="16362852" y="15369575"/>
            <a:ext cx="5118100" cy="1765300"/>
          </a:xfrm>
          <a:prstGeom prst="rect">
            <a:avLst/>
          </a:prstGeom>
        </p:spPr>
      </p:pic>
    </p:spTree>
    <p:extLst>
      <p:ext uri="{BB962C8B-B14F-4D97-AF65-F5344CB8AC3E}">
        <p14:creationId xmlns:p14="http://schemas.microsoft.com/office/powerpoint/2010/main" val="23258009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295</TotalTime>
  <Words>1236</Words>
  <Application>Microsoft Macintosh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Microsoft YaHei</vt:lpstr>
      <vt:lpstr>Microsoft YaHei</vt:lpstr>
      <vt:lpstr>Aptos</vt:lpstr>
      <vt:lpstr>Aptos Display</vt:lpstr>
      <vt:lpstr>Arial</vt:lpstr>
      <vt:lpstr>Helvetica</vt:lpstr>
      <vt:lpstr>Nura Black</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Runjia Zeng</dc:creator>
  <cp:lastModifiedBy>Runjia Zeng</cp:lastModifiedBy>
  <cp:revision>42</cp:revision>
  <cp:lastPrinted>2025-09-24T18:41:08Z</cp:lastPrinted>
  <dcterms:created xsi:type="dcterms:W3CDTF">2025-09-23T20:16:22Z</dcterms:created>
  <dcterms:modified xsi:type="dcterms:W3CDTF">2025-10-01T18:56:00Z</dcterms:modified>
</cp:coreProperties>
</file>